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7" r:id="rId3"/>
    <p:sldId id="257" r:id="rId4"/>
    <p:sldId id="258" r:id="rId5"/>
    <p:sldId id="259" r:id="rId6"/>
    <p:sldId id="260" r:id="rId7"/>
    <p:sldId id="278" r:id="rId8"/>
    <p:sldId id="262" r:id="rId9"/>
    <p:sldId id="287" r:id="rId10"/>
    <p:sldId id="288" r:id="rId11"/>
    <p:sldId id="279" r:id="rId12"/>
    <p:sldId id="284" r:id="rId13"/>
    <p:sldId id="266" r:id="rId14"/>
    <p:sldId id="285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A66BD3"/>
    <a:srgbClr val="6600FF"/>
    <a:srgbClr val="FF6699"/>
    <a:srgbClr val="FFFF00"/>
    <a:srgbClr val="CCFF99"/>
    <a:srgbClr val="336600"/>
    <a:srgbClr val="A500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74" autoAdjust="0"/>
    <p:restoredTop sz="94697" autoAdjust="0"/>
  </p:normalViewPr>
  <p:slideViewPr>
    <p:cSldViewPr>
      <p:cViewPr>
        <p:scale>
          <a:sx n="66" d="100"/>
          <a:sy n="66" d="100"/>
        </p:scale>
        <p:origin x="-1632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1" d="100"/>
          <a:sy n="41" d="100"/>
        </p:scale>
        <p:origin x="-2064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D3959B94-EA0C-4F65-A4B7-167DE8F2D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CF3573F7-9219-4547-8DC0-7E5288ED41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DD4155-D471-499E-AE74-674CB868D73B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B8F944-4EFC-4DCD-AD77-7EE492E152FD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5843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84C6EE-8FFB-490E-A30A-11E79F5E1112}" type="datetimeFigureOut">
              <a:rPr lang="ru-RU"/>
              <a:pPr>
                <a:defRPr/>
              </a:pPr>
              <a:t>28.09.2015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27C49-E043-4563-82F7-D3FEF07DED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FB467-4E69-4880-B574-E2233ECA2046}" type="datetimeFigureOut">
              <a:rPr lang="ru-RU"/>
              <a:pPr>
                <a:defRPr/>
              </a:pPr>
              <a:t>28.09.2015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58BF6-EA25-498D-86B8-F2E545A83C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57D77-CB8A-47F4-84F6-FE0338D9255E}" type="datetimeFigureOut">
              <a:rPr lang="ru-RU"/>
              <a:pPr>
                <a:defRPr/>
              </a:pPr>
              <a:t>28.09.2015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26910-BCA8-4F57-8E96-75C24ED72D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77B124-91C9-40D4-9295-5E3ACC5A0231}" type="datetimeFigureOut">
              <a:rPr lang="ru-RU"/>
              <a:pPr>
                <a:defRPr/>
              </a:pPr>
              <a:t>28.09.2015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0C36C-841B-4DFC-8C0B-731AE16F89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499FC-4B0C-4FE6-A6C3-2F7888CDB385}" type="datetimeFigureOut">
              <a:rPr lang="ru-RU"/>
              <a:pPr>
                <a:defRPr/>
              </a:pPr>
              <a:t>28.09.2015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EB834-F937-4772-80E6-117FCA20D0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786F4-28FD-4D69-8B14-2173D8B72C44}" type="datetimeFigureOut">
              <a:rPr lang="ru-RU"/>
              <a:pPr>
                <a:defRPr/>
              </a:pPr>
              <a:t>28.09.2015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E40D75-8FF2-414D-97F1-47329EE1B1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5574D-6ED9-456E-9C31-B39B327F47A5}" type="datetimeFigureOut">
              <a:rPr lang="ru-RU"/>
              <a:pPr>
                <a:defRPr/>
              </a:pPr>
              <a:t>28.09.2015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5411E4-46FE-4611-9607-7FB09DDFC9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4ED05-372E-4274-AC86-5844D51C5705}" type="datetimeFigureOut">
              <a:rPr lang="ru-RU"/>
              <a:pPr>
                <a:defRPr/>
              </a:pPr>
              <a:t>28.09.2015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FA43CF-654A-4C46-8031-872A52CED5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07ED7-DEC2-4CF7-B299-99F21551F8E7}" type="datetimeFigureOut">
              <a:rPr lang="ru-RU"/>
              <a:pPr>
                <a:defRPr/>
              </a:pPr>
              <a:t>28.09.2015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E4427-1C45-42E5-8B51-D485C921A5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EF411-7E12-47B8-81C3-9C4494C9B69A}" type="datetimeFigureOut">
              <a:rPr lang="ru-RU"/>
              <a:pPr>
                <a:defRPr/>
              </a:pPr>
              <a:t>28.09.2015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3BB757-8E09-4F5C-95CE-868302D8FB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2AB51-652D-40C0-8894-9429E653587F}" type="datetimeFigureOut">
              <a:rPr lang="ru-RU"/>
              <a:pPr>
                <a:defRPr/>
              </a:pPr>
              <a:t>28.09.2015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6C5B9C-0D87-4A81-A8BB-12D0AA17C2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4819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>
              <a:defRPr/>
            </a:pPr>
            <a:fld id="{452C8162-79EB-4967-83C7-30D5D1F526AE}" type="datetimeFigureOut">
              <a:rPr lang="ru-RU"/>
              <a:pPr>
                <a:defRPr/>
              </a:pPr>
              <a:t>28.09.2015</a:t>
            </a:fld>
            <a:endParaRPr lang="ru-RU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>
              <a:defRPr/>
            </a:pPr>
            <a:fld id="{67E4522B-BDBE-4069-94A1-24937ACC76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5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__________Microsoft_Office_Excel6.xls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7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8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2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__________Microsoft_Office_Excel3.xls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4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4"/>
          <p:cNvSpPr>
            <a:spLocks noChangeArrowheads="1" noChangeShapeType="1" noTextEdit="1"/>
          </p:cNvSpPr>
          <p:nvPr/>
        </p:nvSpPr>
        <p:spPr bwMode="auto">
          <a:xfrm>
            <a:off x="0" y="1828800"/>
            <a:ext cx="8751888" cy="2819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162"/>
              </a:avLst>
            </a:prstTxWarp>
          </a:bodyPr>
          <a:lstStyle/>
          <a:p>
            <a:pPr algn="ctr"/>
            <a:endParaRPr lang="ru-RU" sz="3600" b="1" i="1" kern="1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rgbClr val="00FF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  <a:p>
            <a:pPr algn="ctr"/>
            <a:r>
              <a:rPr lang="ru-RU" sz="3600" b="1" i="1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FF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«БАШКАТОВСКОГО  СЕЛЬСОВЕТА»</a:t>
            </a:r>
          </a:p>
          <a:p>
            <a:pPr algn="ctr"/>
            <a:r>
              <a:rPr lang="ru-RU" sz="3600" b="1" i="1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FF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ОБОЯНСКОГО РАЙОНА  КУРСКОЙ ОБЛАСТИ</a:t>
            </a:r>
          </a:p>
          <a:p>
            <a:pPr algn="ctr"/>
            <a:r>
              <a:rPr lang="ru-RU" sz="3600" b="1" i="1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FF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НА 2015  И НА ПЛАНОВЫЙ ПЕРИОД 2016-2017 ГОДОВ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81000" y="457200"/>
            <a:ext cx="8305799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800" b="1" i="1" kern="10" dirty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БЮДЖЕТ ДЛЯ ГРАЖДАН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685800" y="304800"/>
            <a:ext cx="777240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600" b="1">
                <a:solidFill>
                  <a:schemeClr val="hlink"/>
                </a:solidFill>
              </a:rPr>
              <a:t>Структура налоговых и неналоговых доходов бюджета </a:t>
            </a:r>
            <a:br>
              <a:rPr lang="ru-RU" sz="1600" b="1">
                <a:solidFill>
                  <a:schemeClr val="hlink"/>
                </a:solidFill>
              </a:rPr>
            </a:br>
            <a:r>
              <a:rPr lang="ru-RU" sz="1600" b="1">
                <a:solidFill>
                  <a:schemeClr val="hlink"/>
                </a:solidFill>
              </a:rPr>
              <a:t>Башкатовского сельсовета Обоянского района Курской области </a:t>
            </a:r>
          </a:p>
          <a:p>
            <a:pPr algn="ctr"/>
            <a:r>
              <a:rPr lang="ru-RU" sz="1600" b="1">
                <a:solidFill>
                  <a:schemeClr val="hlink"/>
                </a:solidFill>
              </a:rPr>
              <a:t>на 2017 год</a:t>
            </a:r>
          </a:p>
        </p:txBody>
      </p:sp>
      <p:graphicFrame>
        <p:nvGraphicFramePr>
          <p:cNvPr id="11267" name="Object 6"/>
          <p:cNvGraphicFramePr>
            <a:graphicFrameLocks noChangeAspect="1"/>
          </p:cNvGraphicFramePr>
          <p:nvPr/>
        </p:nvGraphicFramePr>
        <p:xfrm>
          <a:off x="1625600" y="1497013"/>
          <a:ext cx="5892800" cy="3863975"/>
        </p:xfrm>
        <a:graphic>
          <a:graphicData uri="http://schemas.openxmlformats.org/presentationml/2006/ole">
            <p:oleObj spid="_x0000_s11267" r:id="rId3" imgW="5889246" imgH="3859102" progId="Excel.Chart.8">
              <p:embed/>
            </p:oleObj>
          </a:graphicData>
        </a:graphic>
      </p:graphicFrame>
      <p:graphicFrame>
        <p:nvGraphicFramePr>
          <p:cNvPr id="11268" name="Object 7"/>
          <p:cNvGraphicFramePr>
            <a:graphicFrameLocks noChangeAspect="1"/>
          </p:cNvGraphicFramePr>
          <p:nvPr/>
        </p:nvGraphicFramePr>
        <p:xfrm>
          <a:off x="584200" y="1346200"/>
          <a:ext cx="8259763" cy="5659438"/>
        </p:xfrm>
        <a:graphic>
          <a:graphicData uri="http://schemas.openxmlformats.org/presentationml/2006/ole">
            <p:oleObj spid="_x0000_s11268" r:id="rId4" imgW="8260796" imgH="5657578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9600" y="457200"/>
            <a:ext cx="79248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Безвозмездные поступления в бюджет Башкатовского  сельсовета Обоянского района Курской области</a:t>
            </a:r>
            <a:endParaRPr lang="ru-RU">
              <a:solidFill>
                <a:srgbClr val="FFFFFF"/>
              </a:solidFill>
            </a:endParaRPr>
          </a:p>
        </p:txBody>
      </p:sp>
      <p:graphicFrame>
        <p:nvGraphicFramePr>
          <p:cNvPr id="12291" name="Диаграмма 4"/>
          <p:cNvGraphicFramePr>
            <a:graphicFrameLocks/>
          </p:cNvGraphicFramePr>
          <p:nvPr/>
        </p:nvGraphicFramePr>
        <p:xfrm>
          <a:off x="584200" y="2184400"/>
          <a:ext cx="7823200" cy="4165600"/>
        </p:xfrm>
        <a:graphic>
          <a:graphicData uri="http://schemas.openxmlformats.org/presentationml/2006/ole">
            <p:oleObj spid="_x0000_s12291" r:id="rId3" imgW="7821846" imgH="4170025" progId="Excel.Chart.8">
              <p:embed/>
            </p:oleObj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09600" y="1828800"/>
            <a:ext cx="1295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884238">
              <a:defRPr/>
            </a:pPr>
            <a:r>
              <a:rPr lang="ru-RU" sz="1000" b="1" dirty="0">
                <a:solidFill>
                  <a:srgbClr val="000000"/>
                </a:solidFill>
                <a:latin typeface="Arial Cyr" pitchFamily="34" charset="0"/>
                <a:cs typeface="Arial Cyr" pitchFamily="34" charset="0"/>
              </a:rPr>
              <a:t>(тыс. рублей)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47800" y="304800"/>
            <a:ext cx="7543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Расходы бюджета Башкатовского сельсовета  Обоянского района Курской области </a:t>
            </a:r>
            <a:br>
              <a:rPr lang="ru-RU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по разделам в 2015 – 2017 годах, тыс.рублей</a:t>
            </a:r>
            <a:endParaRPr lang="ru-RU">
              <a:solidFill>
                <a:srgbClr val="FFFFFF"/>
              </a:solidFill>
            </a:endParaRPr>
          </a:p>
        </p:txBody>
      </p:sp>
      <p:pic>
        <p:nvPicPr>
          <p:cNvPr id="13315" name="Picture 2" descr="C:\Users\Марина\Desktop\photo_18224_1_712_7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71600"/>
            <a:ext cx="1371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4399" name="Group 63"/>
          <p:cNvGraphicFramePr>
            <a:graphicFrameLocks noGrp="1"/>
          </p:cNvGraphicFramePr>
          <p:nvPr/>
        </p:nvGraphicFramePr>
        <p:xfrm>
          <a:off x="1447800" y="1628775"/>
          <a:ext cx="7467600" cy="4619628"/>
        </p:xfrm>
        <a:graphic>
          <a:graphicData uri="http://schemas.openxmlformats.org/drawingml/2006/table">
            <a:tbl>
              <a:tblPr/>
              <a:tblGrid>
                <a:gridCol w="3862388"/>
                <a:gridCol w="1182687"/>
                <a:gridCol w="1187450"/>
                <a:gridCol w="1235075"/>
              </a:tblGrid>
              <a:tr h="954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Наименование  расходов  Башкатовского сельсовета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 «Общегосударственные вопросы»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994,54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720,5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577,3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 «Национальная оборона»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69,24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70,1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66,97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 «Национальная безопасность и правоохранительная деятельность»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 «Жилищно-коммунальное хозяйство»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32,0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 «Физическая культура и спорт»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 «Культура, кинематография»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1021,86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303,62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303,62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 «Социальная политика»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2172,14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1133,72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954,39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1625" y="228600"/>
            <a:ext cx="8510588" cy="742950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smtClean="0">
                <a:solidFill>
                  <a:srgbClr val="336600"/>
                </a:solidFill>
              </a:rPr>
              <a:t>Динамика расходов бюджета Башкатовского сельсовета Обоянского района Курской области </a:t>
            </a:r>
          </a:p>
        </p:txBody>
      </p:sp>
      <p:graphicFrame>
        <p:nvGraphicFramePr>
          <p:cNvPr id="14339" name="Object 7"/>
          <p:cNvGraphicFramePr>
            <a:graphicFrameLocks noGrp="1" noChangeAspect="1"/>
          </p:cNvGraphicFramePr>
          <p:nvPr>
            <p:ph idx="4294967295"/>
          </p:nvPr>
        </p:nvGraphicFramePr>
        <p:xfrm>
          <a:off x="661988" y="1241425"/>
          <a:ext cx="8037512" cy="5659438"/>
        </p:xfrm>
        <a:graphic>
          <a:graphicData uri="http://schemas.openxmlformats.org/presentationml/2006/ole">
            <p:oleObj spid="_x0000_s14339" r:id="rId3" imgW="8035224" imgH="5657578" progId="Excel.Chart.8">
              <p:embed/>
            </p:oleObj>
          </a:graphicData>
        </a:graphic>
      </p:graphicFrame>
      <p:sp>
        <p:nvSpPr>
          <p:cNvPr id="14340" name="Text Box 9"/>
          <p:cNvSpPr txBox="1">
            <a:spLocks noChangeArrowheads="1"/>
          </p:cNvSpPr>
          <p:nvPr/>
        </p:nvSpPr>
        <p:spPr bwMode="auto">
          <a:xfrm>
            <a:off x="914400" y="1143000"/>
            <a:ext cx="9715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 b="1">
                <a:latin typeface="Times New Roman" pitchFamily="18" charset="0"/>
              </a:rPr>
              <a:t>(тыс.руб.)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04800" y="304800"/>
            <a:ext cx="8686800" cy="915988"/>
          </a:xfrm>
          <a:prstGeom prst="rect">
            <a:avLst/>
          </a:prstGeom>
          <a:solidFill>
            <a:srgbClr val="00B0F0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>
                <a:solidFill>
                  <a:srgbClr val="16161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Расходы бюджета Башкатовского сельсовета Обоянского района Курской области </a:t>
            </a:r>
            <a:br>
              <a:rPr lang="ru-RU">
                <a:solidFill>
                  <a:srgbClr val="16161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>
                <a:solidFill>
                  <a:srgbClr val="16161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в рамках программ в 2015 – 2017 годах, тыс.рублей</a:t>
            </a:r>
            <a:endParaRPr lang="ru-RU">
              <a:solidFill>
                <a:srgbClr val="161616"/>
              </a:solidFill>
            </a:endParaRPr>
          </a:p>
        </p:txBody>
      </p:sp>
      <p:graphicFrame>
        <p:nvGraphicFramePr>
          <p:cNvPr id="15484" name="Group 124"/>
          <p:cNvGraphicFramePr>
            <a:graphicFrameLocks noGrp="1"/>
          </p:cNvGraphicFramePr>
          <p:nvPr/>
        </p:nvGraphicFramePr>
        <p:xfrm>
          <a:off x="381000" y="1371600"/>
          <a:ext cx="8534400" cy="5300983"/>
        </p:xfrm>
        <a:graphic>
          <a:graphicData uri="http://schemas.openxmlformats.org/drawingml/2006/table">
            <a:tbl>
              <a:tblPr/>
              <a:tblGrid>
                <a:gridCol w="4513263"/>
                <a:gridCol w="1303337"/>
                <a:gridCol w="1416050"/>
                <a:gridCol w="1301750"/>
              </a:tblGrid>
              <a:tr h="687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муниципальной программы Башкатовского сельсовета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2015 год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 год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 год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1121,36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368,75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313,62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«Управление муниципальным имуществом и земельными ресурсами»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5,0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14,0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1,0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"Развитие муниципальной службы« 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Башкатовского сельсовета Обоянского района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6,0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9,63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1,5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«Профилактика правонарушений2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  <a:cs typeface="Arial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«Развитие малого и среднего предпринимательства»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1.0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«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Обеспечение пожарной безопасности»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«Благоустройство территории  муниципального образования»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80,0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32,0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Развитие культуры  муниципального образования« Башкатовского сельсовета Обоянского района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1021,86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303,62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303,62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"Социальная поддержка граждан в муниципальном образовании« Башкатовского сельсовет Обоянского района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3,0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«Повышение эффективности работы с молодежью, организация отдыха и оздоровления детей, молодежи, развитие физической культуры и спорта» Башкатовского сельсовета Обоянского района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Прямоугольник 1"/>
          <p:cNvSpPr>
            <a:spLocks noChangeArrowheads="1"/>
          </p:cNvSpPr>
          <p:nvPr/>
        </p:nvSpPr>
        <p:spPr bwMode="auto">
          <a:xfrm>
            <a:off x="381000" y="457200"/>
            <a:ext cx="8458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Муниципальный бюджет –это форма образования и расходования денежных средств, предназначенных для финансового обеспечения задач и функций органов местного самоуправления</a:t>
            </a:r>
            <a:endParaRPr lang="ru-RU"/>
          </a:p>
        </p:txBody>
      </p:sp>
      <p:sp>
        <p:nvSpPr>
          <p:cNvPr id="3" name="Вертикальный свиток 2"/>
          <p:cNvSpPr/>
          <p:nvPr/>
        </p:nvSpPr>
        <p:spPr>
          <a:xfrm>
            <a:off x="5181600" y="1447800"/>
            <a:ext cx="3657600" cy="3124200"/>
          </a:xfrm>
          <a:prstGeom prst="verticalScrol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Расходы бюджета–денежные </a:t>
            </a:r>
            <a:r>
              <a:rPr lang="ru-RU" dirty="0">
                <a:solidFill>
                  <a:schemeClr val="tx1"/>
                </a:solidFill>
              </a:rPr>
              <a:t>средства, направляемые на финансовое обеспечение</a:t>
            </a:r>
          </a:p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задач и функций органов</a:t>
            </a:r>
          </a:p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местного самоуправления</a:t>
            </a:r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533400" y="1447800"/>
            <a:ext cx="3581400" cy="3124200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333399"/>
                </a:solidFill>
              </a:rPr>
              <a:t>Доходы бюджета–поступающие</a:t>
            </a:r>
          </a:p>
          <a:p>
            <a:pPr algn="ctr">
              <a:defRPr/>
            </a:pPr>
            <a:r>
              <a:rPr lang="ru-RU" dirty="0">
                <a:solidFill>
                  <a:srgbClr val="333399"/>
                </a:solidFill>
              </a:rPr>
              <a:t>в бюджет денежные </a:t>
            </a:r>
          </a:p>
          <a:p>
            <a:pPr algn="ctr">
              <a:defRPr/>
            </a:pPr>
            <a:r>
              <a:rPr lang="ru-RU" dirty="0">
                <a:solidFill>
                  <a:srgbClr val="333399"/>
                </a:solidFill>
              </a:rPr>
              <a:t>средства в виде </a:t>
            </a:r>
          </a:p>
          <a:p>
            <a:pPr algn="ctr">
              <a:defRPr/>
            </a:pPr>
            <a:r>
              <a:rPr lang="ru-RU" dirty="0">
                <a:solidFill>
                  <a:srgbClr val="333399"/>
                </a:solidFill>
              </a:rPr>
              <a:t>налоговых , неналоговых и </a:t>
            </a:r>
          </a:p>
          <a:p>
            <a:pPr algn="ctr">
              <a:defRPr/>
            </a:pPr>
            <a:r>
              <a:rPr lang="ru-RU" dirty="0">
                <a:solidFill>
                  <a:srgbClr val="333399"/>
                </a:solidFill>
              </a:rPr>
              <a:t>безвозмездных поступлений</a:t>
            </a:r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609600" y="4572000"/>
            <a:ext cx="8077200" cy="1033463"/>
          </a:xfrm>
          <a:prstGeom prst="horizontalScroll">
            <a:avLst/>
          </a:prstGeom>
          <a:solidFill>
            <a:srgbClr val="FF66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Дефицит бюджета–превышение расходов бюджета над его доходами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609600" y="5562600"/>
            <a:ext cx="8077200" cy="1033463"/>
          </a:xfrm>
          <a:prstGeom prst="horizontalScrol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err="1">
                <a:solidFill>
                  <a:schemeClr val="tx1"/>
                </a:solidFill>
              </a:rPr>
              <a:t>Профицит</a:t>
            </a:r>
            <a:r>
              <a:rPr lang="ru-RU" b="1" dirty="0">
                <a:solidFill>
                  <a:schemeClr val="tx1"/>
                </a:solidFill>
              </a:rPr>
              <a:t> бюджета–превышение доходов бюджета над его расходами 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</a:rPr>
              <a:t>Основы формирования бюджета</a:t>
            </a:r>
          </a:p>
        </p:txBody>
      </p:sp>
      <p:sp>
        <p:nvSpPr>
          <p:cNvPr id="4099" name="AutoShape 7"/>
          <p:cNvSpPr>
            <a:spLocks noChangeArrowheads="1"/>
          </p:cNvSpPr>
          <p:nvPr/>
        </p:nvSpPr>
        <p:spPr bwMode="auto">
          <a:xfrm rot="8912281">
            <a:off x="6299200" y="1381125"/>
            <a:ext cx="2536825" cy="1889125"/>
          </a:xfrm>
          <a:prstGeom prst="rightArrowCallout">
            <a:avLst>
              <a:gd name="adj1" fmla="val 16667"/>
              <a:gd name="adj2" fmla="val 24005"/>
              <a:gd name="adj3" fmla="val 19857"/>
              <a:gd name="adj4" fmla="val 70106"/>
            </a:avLst>
          </a:prstGeom>
          <a:solidFill>
            <a:srgbClr val="A66BD3"/>
          </a:solidFill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ru-RU" b="1">
              <a:latin typeface="Times New Roman" pitchFamily="18" charset="0"/>
            </a:endParaRPr>
          </a:p>
        </p:txBody>
      </p:sp>
      <p:sp>
        <p:nvSpPr>
          <p:cNvPr id="4100" name="Text Box 8"/>
          <p:cNvSpPr txBox="1">
            <a:spLocks noChangeArrowheads="1"/>
          </p:cNvSpPr>
          <p:nvPr/>
        </p:nvSpPr>
        <p:spPr bwMode="auto">
          <a:xfrm rot="3510382">
            <a:off x="7077076" y="1571625"/>
            <a:ext cx="1778000" cy="1069975"/>
          </a:xfrm>
          <a:prstGeom prst="rect">
            <a:avLst/>
          </a:prstGeom>
          <a:solidFill>
            <a:srgbClr val="A66BD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>
                <a:latin typeface="Times New Roman" pitchFamily="18" charset="0"/>
              </a:rPr>
              <a:t>Муниципальные программы Башкатовского сельсовета</a:t>
            </a:r>
          </a:p>
        </p:txBody>
      </p:sp>
      <p:sp>
        <p:nvSpPr>
          <p:cNvPr id="4101" name="AutoShape 9"/>
          <p:cNvSpPr>
            <a:spLocks noChangeArrowheads="1"/>
          </p:cNvSpPr>
          <p:nvPr/>
        </p:nvSpPr>
        <p:spPr bwMode="auto">
          <a:xfrm rot="-1449124">
            <a:off x="320675" y="4359275"/>
            <a:ext cx="2600325" cy="1533525"/>
          </a:xfrm>
          <a:prstGeom prst="rightArrowCallout">
            <a:avLst>
              <a:gd name="adj1" fmla="val 16667"/>
              <a:gd name="adj2" fmla="val 32167"/>
              <a:gd name="adj3" fmla="val 23668"/>
              <a:gd name="adj4" fmla="val 70106"/>
            </a:avLst>
          </a:prstGeom>
          <a:solidFill>
            <a:srgbClr val="FF6699"/>
          </a:solidFill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b="1">
              <a:latin typeface="Times New Roman" pitchFamily="18" charset="0"/>
            </a:endParaRPr>
          </a:p>
        </p:txBody>
      </p:sp>
      <p:sp>
        <p:nvSpPr>
          <p:cNvPr id="4102" name="Text Box 10"/>
          <p:cNvSpPr txBox="1">
            <a:spLocks noChangeArrowheads="1"/>
          </p:cNvSpPr>
          <p:nvPr/>
        </p:nvSpPr>
        <p:spPr bwMode="auto">
          <a:xfrm rot="-1522665">
            <a:off x="376238" y="4564063"/>
            <a:ext cx="167640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/>
              <a:t>Прогноз социально-экономического развития Башкатовского сельсовета </a:t>
            </a:r>
          </a:p>
        </p:txBody>
      </p:sp>
      <p:sp>
        <p:nvSpPr>
          <p:cNvPr id="4103" name="AutoShape 11"/>
          <p:cNvSpPr>
            <a:spLocks noChangeArrowheads="1"/>
          </p:cNvSpPr>
          <p:nvPr/>
        </p:nvSpPr>
        <p:spPr bwMode="auto">
          <a:xfrm rot="-8787233">
            <a:off x="6169025" y="4340225"/>
            <a:ext cx="2705100" cy="1676400"/>
          </a:xfrm>
          <a:prstGeom prst="rightArrowCallout">
            <a:avLst>
              <a:gd name="adj1" fmla="val 16667"/>
              <a:gd name="adj2" fmla="val 17444"/>
              <a:gd name="adj3" fmla="val 23091"/>
              <a:gd name="adj4" fmla="val 70106"/>
            </a:avLst>
          </a:prstGeom>
          <a:solidFill>
            <a:srgbClr val="FF6699"/>
          </a:solidFill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endParaRPr lang="ru-RU" b="1">
              <a:latin typeface="Times New Roman" pitchFamily="18" charset="0"/>
            </a:endParaRPr>
          </a:p>
        </p:txBody>
      </p:sp>
      <p:sp>
        <p:nvSpPr>
          <p:cNvPr id="4104" name="Text Box 12"/>
          <p:cNvSpPr txBox="1">
            <a:spLocks noChangeArrowheads="1"/>
          </p:cNvSpPr>
          <p:nvPr/>
        </p:nvSpPr>
        <p:spPr bwMode="auto">
          <a:xfrm rot="2036725">
            <a:off x="7015163" y="4640263"/>
            <a:ext cx="1676400" cy="1581150"/>
          </a:xfrm>
          <a:prstGeom prst="rect">
            <a:avLst/>
          </a:prstGeom>
          <a:solidFill>
            <a:srgbClr val="FF66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 b="1"/>
              <a:t>Основные направления налоговой и бюджетной политики Башкатовского сельсовета</a:t>
            </a:r>
          </a:p>
        </p:txBody>
      </p:sp>
      <p:sp>
        <p:nvSpPr>
          <p:cNvPr id="4105" name="Oval 13"/>
          <p:cNvSpPr>
            <a:spLocks noChangeArrowheads="1"/>
          </p:cNvSpPr>
          <p:nvPr/>
        </p:nvSpPr>
        <p:spPr bwMode="auto">
          <a:xfrm>
            <a:off x="2667000" y="2286000"/>
            <a:ext cx="3810000" cy="2819400"/>
          </a:xfrm>
          <a:prstGeom prst="ellipse">
            <a:avLst/>
          </a:prstGeom>
          <a:solidFill>
            <a:schemeClr val="accent1"/>
          </a:solidFill>
          <a:ln w="101600" cmpd="tri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i="1">
                <a:solidFill>
                  <a:srgbClr val="006600"/>
                </a:solidFill>
              </a:rPr>
              <a:t> ПРОЕКТ БЮДЖЕТА </a:t>
            </a:r>
          </a:p>
          <a:p>
            <a:pPr algn="ctr"/>
            <a:r>
              <a:rPr lang="ru-RU" sz="2000" b="1" i="1">
                <a:solidFill>
                  <a:srgbClr val="006600"/>
                </a:solidFill>
              </a:rPr>
              <a:t> БАШКАТОВСКОГО</a:t>
            </a:r>
          </a:p>
          <a:p>
            <a:pPr algn="ctr"/>
            <a:r>
              <a:rPr lang="ru-RU" sz="2000" b="1" i="1">
                <a:solidFill>
                  <a:srgbClr val="006600"/>
                </a:solidFill>
              </a:rPr>
              <a:t>СЕЛЬСОВЕТА</a:t>
            </a:r>
          </a:p>
          <a:p>
            <a:pPr algn="ctr"/>
            <a:r>
              <a:rPr lang="ru-RU" sz="2000" b="1" i="1">
                <a:solidFill>
                  <a:srgbClr val="006600"/>
                </a:solidFill>
              </a:rPr>
              <a:t>ОБОЯНСКОГО РАЙОНА</a:t>
            </a:r>
          </a:p>
          <a:p>
            <a:pPr algn="ctr"/>
            <a:r>
              <a:rPr lang="ru-RU" sz="2000" b="1" i="1">
                <a:solidFill>
                  <a:srgbClr val="006600"/>
                </a:solidFill>
              </a:rPr>
              <a:t> на 2015 и на плановый </a:t>
            </a:r>
          </a:p>
          <a:p>
            <a:pPr algn="ctr"/>
            <a:r>
              <a:rPr lang="ru-RU" sz="2000" b="1" i="1">
                <a:solidFill>
                  <a:srgbClr val="006600"/>
                </a:solidFill>
              </a:rPr>
              <a:t>период 2016- 2017 годов </a:t>
            </a:r>
          </a:p>
        </p:txBody>
      </p:sp>
      <p:sp>
        <p:nvSpPr>
          <p:cNvPr id="12" name="AutoShape 7"/>
          <p:cNvSpPr>
            <a:spLocks noChangeArrowheads="1"/>
          </p:cNvSpPr>
          <p:nvPr/>
        </p:nvSpPr>
        <p:spPr bwMode="auto">
          <a:xfrm rot="1305304">
            <a:off x="187325" y="1382713"/>
            <a:ext cx="2930525" cy="1887537"/>
          </a:xfrm>
          <a:prstGeom prst="rightArrowCallout">
            <a:avLst>
              <a:gd name="adj1" fmla="val 16667"/>
              <a:gd name="adj2" fmla="val 24005"/>
              <a:gd name="adj3" fmla="val 19847"/>
              <a:gd name="adj4" fmla="val 70106"/>
            </a:avLst>
          </a:prstGeom>
          <a:solidFill>
            <a:srgbClr val="CC99FF"/>
          </a:solidFill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/>
          <a:p>
            <a:pPr algn="ctr">
              <a:defRPr/>
            </a:pPr>
            <a:r>
              <a:rPr lang="ru-RU" sz="1400" dirty="0">
                <a:latin typeface="+mj-lt"/>
              </a:rPr>
              <a:t>»</a:t>
            </a:r>
          </a:p>
        </p:txBody>
      </p:sp>
      <p:sp>
        <p:nvSpPr>
          <p:cNvPr id="13" name="Прямоугольник 12"/>
          <p:cNvSpPr/>
          <p:nvPr/>
        </p:nvSpPr>
        <p:spPr>
          <a:xfrm rot="1315846">
            <a:off x="231775" y="1228725"/>
            <a:ext cx="2043113" cy="1852613"/>
          </a:xfrm>
          <a:prstGeom prst="rect">
            <a:avLst/>
          </a:prstGeom>
          <a:solidFill>
            <a:srgbClr val="A66BD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Бюджетное послание</a:t>
            </a:r>
          </a:p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Президента РФ от 03 июля 2014 года</a:t>
            </a:r>
          </a:p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«О бюджетной политике» в 2015-2017 годах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b="1" dirty="0" smtClean="0">
                <a:solidFill>
                  <a:srgbClr val="A50021"/>
                </a:solidFill>
              </a:rPr>
              <a:t>Бюджет на 2015  и на плановый период 2016 -2017 годов направлен на решение следующих задач: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828800"/>
            <a:ext cx="86868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000" b="1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повышение эффективности бюджетной политики, в том числе за счет роста эффективности бюджетных расходов, обеспечения адресности социальной помощи, проведения структурных реформ в социальной сфере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000" b="1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соответствие финансовых возможностей Башкатовского сельсовета ключевым направлениям развития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000" b="1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повышение роли бюджетной политики для поддержки экономического роста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000" b="1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повышение прозрачности и открытости бюджетного процесса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577"/>
          <p:cNvSpPr txBox="1">
            <a:spLocks noChangeArrowheads="1"/>
          </p:cNvSpPr>
          <p:nvPr/>
        </p:nvSpPr>
        <p:spPr bwMode="auto">
          <a:xfrm>
            <a:off x="0" y="228600"/>
            <a:ext cx="8991600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latin typeface="Times New Roman" pitchFamily="18" charset="0"/>
              </a:rPr>
              <a:t>Основные параметры решения Собрания депутатов Башкатовского сельсосета «О бюджете Башкатовского сельсовета Обоянского района Курской области на 2015 год и на плановый период 2016 и 2017 годов»</a:t>
            </a:r>
          </a:p>
          <a:p>
            <a:pPr algn="r"/>
            <a:endParaRPr lang="ru-RU" sz="1400" b="1">
              <a:latin typeface="Times New Roman" pitchFamily="18" charset="0"/>
            </a:endParaRPr>
          </a:p>
          <a:p>
            <a:pPr algn="r"/>
            <a:r>
              <a:rPr lang="ru-RU" sz="1400" b="1">
                <a:latin typeface="Times New Roman" pitchFamily="18" charset="0"/>
              </a:rPr>
              <a:t>(тыс.руб.)</a:t>
            </a:r>
          </a:p>
        </p:txBody>
      </p:sp>
      <p:sp>
        <p:nvSpPr>
          <p:cNvPr id="6147" name="Text Box 3749"/>
          <p:cNvSpPr txBox="1">
            <a:spLocks noChangeArrowheads="1"/>
          </p:cNvSpPr>
          <p:nvPr/>
        </p:nvSpPr>
        <p:spPr bwMode="auto">
          <a:xfrm>
            <a:off x="4648200" y="525780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b="1">
              <a:latin typeface="Times New Roman" pitchFamily="18" charset="0"/>
            </a:endParaRPr>
          </a:p>
          <a:p>
            <a:endParaRPr lang="ru-RU" b="1">
              <a:latin typeface="Times New Roman" pitchFamily="18" charset="0"/>
            </a:endParaRPr>
          </a:p>
        </p:txBody>
      </p:sp>
      <p:graphicFrame>
        <p:nvGraphicFramePr>
          <p:cNvPr id="12341" name="Group 53"/>
          <p:cNvGraphicFramePr>
            <a:graphicFrameLocks noGrp="1"/>
          </p:cNvGraphicFramePr>
          <p:nvPr/>
        </p:nvGraphicFramePr>
        <p:xfrm>
          <a:off x="457200" y="2286000"/>
          <a:ext cx="8458200" cy="4319588"/>
        </p:xfrm>
        <a:graphic>
          <a:graphicData uri="http://schemas.openxmlformats.org/drawingml/2006/table">
            <a:tbl>
              <a:tblPr/>
              <a:tblGrid>
                <a:gridCol w="3902075"/>
                <a:gridCol w="1517650"/>
                <a:gridCol w="1517650"/>
                <a:gridCol w="1520825"/>
              </a:tblGrid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Показатель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2015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2016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2017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I. Доходы, всего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967,14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1133,72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954,39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из них: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 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налоговые и неналоговые доходы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257,00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413,50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411,50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безвозмездные поступления из областного бюджета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710,14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720,22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542,89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II.Расходы, всго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2172,14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1133,72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954,39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III. Дефицит, профицит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-1205,00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VI.Источники финансирования дефицита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195" name="Picture 345" descr="C:\Users\Марина\Desktop\41f017a327917dfa60897bf05cd4cb5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838200"/>
            <a:ext cx="1828800" cy="124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52400"/>
            <a:ext cx="8229600" cy="411163"/>
          </a:xfrm>
        </p:spPr>
        <p:txBody>
          <a:bodyPr/>
          <a:lstStyle/>
          <a:p>
            <a:pPr eaLnBrk="1" hangingPunct="1">
              <a:defRPr/>
            </a:pPr>
            <a:r>
              <a:rPr lang="ru-RU" sz="1400" b="1" smtClean="0">
                <a:solidFill>
                  <a:srgbClr val="6600FF"/>
                </a:solidFill>
              </a:rPr>
              <a:t>ОСНОВНЫЕ ПАРАМЕТРЫ БЮДЖЕТА Башкатовского СЕЛЬСОВЕТА ОБОЯНСКОГО РАЙОНА КУРСКОЙ ОБЛАСТИ НА 2015 ГОД</a:t>
            </a: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381000" y="1447800"/>
            <a:ext cx="2438400" cy="808038"/>
          </a:xfrm>
          <a:prstGeom prst="rect">
            <a:avLst/>
          </a:prstGeom>
          <a:solidFill>
            <a:srgbClr val="CCFFFF"/>
          </a:solidFill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>
                <a:solidFill>
                  <a:srgbClr val="336600"/>
                </a:solidFill>
                <a:latin typeface="Times New Roman" pitchFamily="18" charset="0"/>
              </a:rPr>
              <a:t>Налоговые и неналоговые доходы  257,0 тыс.руб.</a:t>
            </a:r>
          </a:p>
          <a:p>
            <a:pPr>
              <a:spcBef>
                <a:spcPct val="50000"/>
              </a:spcBef>
            </a:pPr>
            <a:endParaRPr lang="ru-RU" sz="1200" b="1">
              <a:solidFill>
                <a:srgbClr val="336600"/>
              </a:solidFill>
              <a:latin typeface="Times New Roman" pitchFamily="18" charset="0"/>
            </a:endParaRPr>
          </a:p>
        </p:txBody>
      </p:sp>
      <p:sp>
        <p:nvSpPr>
          <p:cNvPr id="7172" name="Text Box 6"/>
          <p:cNvSpPr txBox="1">
            <a:spLocks noChangeArrowheads="1"/>
          </p:cNvSpPr>
          <p:nvPr/>
        </p:nvSpPr>
        <p:spPr bwMode="auto">
          <a:xfrm>
            <a:off x="457200" y="3200400"/>
            <a:ext cx="2209800" cy="603250"/>
          </a:xfrm>
          <a:prstGeom prst="rect">
            <a:avLst/>
          </a:prstGeom>
          <a:solidFill>
            <a:srgbClr val="CCFFFF"/>
          </a:solidFill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>
                <a:solidFill>
                  <a:srgbClr val="336600"/>
                </a:solidFill>
                <a:latin typeface="Times New Roman" pitchFamily="18" charset="0"/>
              </a:rPr>
              <a:t>Дотации 640,9 </a:t>
            </a:r>
            <a:r>
              <a:rPr lang="ru-RU" sz="1100" b="1">
                <a:solidFill>
                  <a:srgbClr val="336600"/>
                </a:solidFill>
                <a:latin typeface="Times New Roman" pitchFamily="18" charset="0"/>
              </a:rPr>
              <a:t>тыс.руб.</a:t>
            </a:r>
          </a:p>
          <a:p>
            <a:pPr>
              <a:spcBef>
                <a:spcPct val="50000"/>
              </a:spcBef>
            </a:pPr>
            <a:endParaRPr lang="ru-RU" sz="1100" b="1">
              <a:solidFill>
                <a:srgbClr val="336600"/>
              </a:solidFill>
              <a:latin typeface="Times New Roman" pitchFamily="18" charset="0"/>
            </a:endParaRPr>
          </a:p>
        </p:txBody>
      </p:sp>
      <p:sp>
        <p:nvSpPr>
          <p:cNvPr id="7173" name="Text Box 8"/>
          <p:cNvSpPr txBox="1">
            <a:spLocks noChangeArrowheads="1"/>
          </p:cNvSpPr>
          <p:nvPr/>
        </p:nvSpPr>
        <p:spPr bwMode="auto">
          <a:xfrm rot="10800000" flipV="1">
            <a:off x="381000" y="4610100"/>
            <a:ext cx="2438400" cy="530225"/>
          </a:xfrm>
          <a:prstGeom prst="rect">
            <a:avLst/>
          </a:prstGeom>
          <a:solidFill>
            <a:srgbClr val="CCFFFF"/>
          </a:solidFill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>
                <a:solidFill>
                  <a:srgbClr val="336600"/>
                </a:solidFill>
                <a:latin typeface="Times New Roman" pitchFamily="18" charset="0"/>
              </a:rPr>
              <a:t>Субвенции  69,24 </a:t>
            </a:r>
            <a:r>
              <a:rPr lang="ru-RU" sz="1100" b="1">
                <a:solidFill>
                  <a:srgbClr val="336600"/>
                </a:solidFill>
                <a:latin typeface="Times New Roman" pitchFamily="18" charset="0"/>
              </a:rPr>
              <a:t>тыс.руб. </a:t>
            </a:r>
          </a:p>
          <a:p>
            <a:pPr>
              <a:spcBef>
                <a:spcPct val="50000"/>
              </a:spcBef>
            </a:pPr>
            <a:endParaRPr lang="ru-RU" sz="1100" b="1">
              <a:solidFill>
                <a:srgbClr val="336600"/>
              </a:solidFill>
              <a:latin typeface="Times New Roman" pitchFamily="18" charset="0"/>
            </a:endParaRPr>
          </a:p>
        </p:txBody>
      </p:sp>
      <p:sp>
        <p:nvSpPr>
          <p:cNvPr id="7174" name="Text Box 10"/>
          <p:cNvSpPr txBox="1">
            <a:spLocks noChangeArrowheads="1"/>
          </p:cNvSpPr>
          <p:nvPr/>
        </p:nvSpPr>
        <p:spPr bwMode="auto">
          <a:xfrm rot="10800000" flipV="1">
            <a:off x="5410200" y="1114425"/>
            <a:ext cx="3505200" cy="350838"/>
          </a:xfrm>
          <a:prstGeom prst="rect">
            <a:avLst/>
          </a:prstGeom>
          <a:solidFill>
            <a:srgbClr val="CCFFFF"/>
          </a:solidFill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>
                <a:solidFill>
                  <a:srgbClr val="A50021"/>
                </a:solidFill>
                <a:latin typeface="Times New Roman" pitchFamily="18" charset="0"/>
              </a:rPr>
              <a:t>Общегосударственные вопросы  994,54</a:t>
            </a:r>
            <a:r>
              <a:rPr lang="ru-RU" sz="1100" b="1">
                <a:solidFill>
                  <a:srgbClr val="A50021"/>
                </a:solidFill>
                <a:latin typeface="Times New Roman" pitchFamily="18" charset="0"/>
              </a:rPr>
              <a:t>тыс.руб.</a:t>
            </a:r>
          </a:p>
        </p:txBody>
      </p:sp>
      <p:sp>
        <p:nvSpPr>
          <p:cNvPr id="7175" name="Text Box 11"/>
          <p:cNvSpPr txBox="1">
            <a:spLocks noChangeArrowheads="1"/>
          </p:cNvSpPr>
          <p:nvPr/>
        </p:nvSpPr>
        <p:spPr bwMode="auto">
          <a:xfrm rot="10800000" flipV="1">
            <a:off x="5410200" y="1800225"/>
            <a:ext cx="3505200" cy="277813"/>
          </a:xfrm>
          <a:prstGeom prst="rect">
            <a:avLst/>
          </a:prstGeom>
          <a:solidFill>
            <a:srgbClr val="CCFFFF"/>
          </a:solidFill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>
                <a:solidFill>
                  <a:srgbClr val="A50021"/>
                </a:solidFill>
                <a:latin typeface="Times New Roman" pitchFamily="18" charset="0"/>
              </a:rPr>
              <a:t>Национальная оборона  69,24</a:t>
            </a:r>
            <a:r>
              <a:rPr lang="ru-RU" sz="1100" b="1">
                <a:solidFill>
                  <a:srgbClr val="A50021"/>
                </a:solidFill>
                <a:latin typeface="Times New Roman" pitchFamily="18" charset="0"/>
              </a:rPr>
              <a:t>тыс.руб.</a:t>
            </a:r>
          </a:p>
        </p:txBody>
      </p:sp>
      <p:sp>
        <p:nvSpPr>
          <p:cNvPr id="7176" name="Text Box 12"/>
          <p:cNvSpPr txBox="1">
            <a:spLocks noChangeArrowheads="1"/>
          </p:cNvSpPr>
          <p:nvPr/>
        </p:nvSpPr>
        <p:spPr bwMode="auto">
          <a:xfrm rot="10800000" flipV="1">
            <a:off x="5410200" y="2487613"/>
            <a:ext cx="3505200" cy="504825"/>
          </a:xfrm>
          <a:prstGeom prst="rect">
            <a:avLst/>
          </a:prstGeom>
          <a:solidFill>
            <a:srgbClr val="CCFFFF"/>
          </a:solidFill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1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Национальная безопасность и правоохранительная деятельность  1,5</a:t>
            </a:r>
            <a:r>
              <a:rPr lang="ru-RU" sz="1100" b="1">
                <a:solidFill>
                  <a:srgbClr val="C00000"/>
                </a:solidFill>
                <a:latin typeface="Times New Roman" pitchFamily="18" charset="0"/>
              </a:rPr>
              <a:t>тыс.руб.</a:t>
            </a:r>
          </a:p>
        </p:txBody>
      </p:sp>
      <p:sp>
        <p:nvSpPr>
          <p:cNvPr id="7177" name="Text Box 13"/>
          <p:cNvSpPr txBox="1">
            <a:spLocks noChangeArrowheads="1"/>
          </p:cNvSpPr>
          <p:nvPr/>
        </p:nvSpPr>
        <p:spPr bwMode="auto">
          <a:xfrm rot="10800000" flipV="1">
            <a:off x="5408613" y="3514725"/>
            <a:ext cx="3506787" cy="533400"/>
          </a:xfrm>
          <a:prstGeom prst="rect">
            <a:avLst/>
          </a:prstGeom>
          <a:solidFill>
            <a:srgbClr val="CCFFFF"/>
          </a:solidFill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>
                <a:solidFill>
                  <a:srgbClr val="A50021"/>
                </a:solidFill>
                <a:latin typeface="Times New Roman" pitchFamily="18" charset="0"/>
              </a:rPr>
              <a:t>Жилищно-коммунальное хозяйство 80,0 тыс</a:t>
            </a:r>
            <a:r>
              <a:rPr lang="ru-RU" sz="1100" b="1">
                <a:solidFill>
                  <a:srgbClr val="A50021"/>
                </a:solidFill>
                <a:latin typeface="Times New Roman" pitchFamily="18" charset="0"/>
              </a:rPr>
              <a:t>.руб.</a:t>
            </a:r>
          </a:p>
        </p:txBody>
      </p:sp>
      <p:sp>
        <p:nvSpPr>
          <p:cNvPr id="7178" name="Text Box 15"/>
          <p:cNvSpPr txBox="1">
            <a:spLocks noChangeArrowheads="1"/>
          </p:cNvSpPr>
          <p:nvPr/>
        </p:nvSpPr>
        <p:spPr bwMode="auto">
          <a:xfrm rot="10800000" flipV="1">
            <a:off x="5408613" y="4373563"/>
            <a:ext cx="3506787" cy="350837"/>
          </a:xfrm>
          <a:prstGeom prst="rect">
            <a:avLst/>
          </a:prstGeom>
          <a:solidFill>
            <a:srgbClr val="CCFFFF"/>
          </a:solidFill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>
                <a:solidFill>
                  <a:srgbClr val="A50021"/>
                </a:solidFill>
                <a:latin typeface="Times New Roman" pitchFamily="18" charset="0"/>
              </a:rPr>
              <a:t>Культура, кинематография 1021,86 тыс</a:t>
            </a:r>
            <a:r>
              <a:rPr lang="ru-RU" sz="1100" b="1">
                <a:solidFill>
                  <a:srgbClr val="A50021"/>
                </a:solidFill>
                <a:latin typeface="Times New Roman" pitchFamily="18" charset="0"/>
              </a:rPr>
              <a:t>.руб.</a:t>
            </a:r>
          </a:p>
        </p:txBody>
      </p:sp>
      <p:sp>
        <p:nvSpPr>
          <p:cNvPr id="7179" name="Text Box 17"/>
          <p:cNvSpPr txBox="1">
            <a:spLocks noChangeArrowheads="1"/>
          </p:cNvSpPr>
          <p:nvPr/>
        </p:nvSpPr>
        <p:spPr bwMode="auto">
          <a:xfrm rot="10800000" flipV="1">
            <a:off x="5408613" y="5127625"/>
            <a:ext cx="3506787" cy="350838"/>
          </a:xfrm>
          <a:prstGeom prst="rect">
            <a:avLst/>
          </a:prstGeom>
          <a:solidFill>
            <a:srgbClr val="CCFFFF"/>
          </a:solidFill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>
                <a:solidFill>
                  <a:srgbClr val="A50021"/>
                </a:solidFill>
                <a:latin typeface="Times New Roman" pitchFamily="18" charset="0"/>
              </a:rPr>
              <a:t>Социальная политика 3,0 тыс</a:t>
            </a:r>
            <a:r>
              <a:rPr lang="ru-RU" sz="1100" b="1">
                <a:solidFill>
                  <a:srgbClr val="A50021"/>
                </a:solidFill>
                <a:latin typeface="Times New Roman" pitchFamily="18" charset="0"/>
              </a:rPr>
              <a:t>.руб.</a:t>
            </a:r>
          </a:p>
        </p:txBody>
      </p:sp>
      <p:sp>
        <p:nvSpPr>
          <p:cNvPr id="7180" name="Text Box 18"/>
          <p:cNvSpPr txBox="1">
            <a:spLocks noChangeArrowheads="1"/>
          </p:cNvSpPr>
          <p:nvPr/>
        </p:nvSpPr>
        <p:spPr bwMode="auto">
          <a:xfrm rot="10800000" flipV="1">
            <a:off x="5408613" y="5837238"/>
            <a:ext cx="3505200" cy="350837"/>
          </a:xfrm>
          <a:prstGeom prst="rect">
            <a:avLst/>
          </a:prstGeom>
          <a:solidFill>
            <a:srgbClr val="CCFFFF"/>
          </a:solidFill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>
                <a:solidFill>
                  <a:srgbClr val="A50021"/>
                </a:solidFill>
                <a:latin typeface="Times New Roman" pitchFamily="18" charset="0"/>
              </a:rPr>
              <a:t>Физическая культура и спорт  2,0 тыс</a:t>
            </a:r>
            <a:r>
              <a:rPr lang="ru-RU" sz="1100" b="1">
                <a:solidFill>
                  <a:srgbClr val="A50021"/>
                </a:solidFill>
                <a:latin typeface="Times New Roman" pitchFamily="18" charset="0"/>
              </a:rPr>
              <a:t>.руб.</a:t>
            </a:r>
          </a:p>
        </p:txBody>
      </p:sp>
      <p:sp>
        <p:nvSpPr>
          <p:cNvPr id="7181" name="Text Box 22"/>
          <p:cNvSpPr txBox="1">
            <a:spLocks noChangeArrowheads="1"/>
          </p:cNvSpPr>
          <p:nvPr/>
        </p:nvSpPr>
        <p:spPr bwMode="auto">
          <a:xfrm>
            <a:off x="3505200" y="1066800"/>
            <a:ext cx="1371600" cy="1447800"/>
          </a:xfrm>
          <a:prstGeom prst="rect">
            <a:avLst/>
          </a:prstGeom>
          <a:solidFill>
            <a:srgbClr val="FF99CC"/>
          </a:solidFill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00" b="1">
                <a:solidFill>
                  <a:srgbClr val="161616"/>
                </a:solidFill>
                <a:latin typeface="Times New Roman" pitchFamily="18" charset="0"/>
              </a:rPr>
              <a:t>ВСЕГО ДОХОДОВ</a:t>
            </a:r>
          </a:p>
          <a:p>
            <a:pPr algn="ctr">
              <a:spcBef>
                <a:spcPct val="50000"/>
              </a:spcBef>
            </a:pPr>
            <a:r>
              <a:rPr lang="ru-RU" sz="2000" b="1">
                <a:solidFill>
                  <a:srgbClr val="161616"/>
                </a:solidFill>
                <a:latin typeface="Times New Roman" pitchFamily="18" charset="0"/>
              </a:rPr>
              <a:t>967,14</a:t>
            </a:r>
          </a:p>
          <a:p>
            <a:pPr algn="ctr">
              <a:spcBef>
                <a:spcPct val="50000"/>
              </a:spcBef>
            </a:pPr>
            <a:r>
              <a:rPr lang="ru-RU" sz="2000" b="1">
                <a:solidFill>
                  <a:srgbClr val="161616"/>
                </a:solidFill>
                <a:latin typeface="Times New Roman" pitchFamily="18" charset="0"/>
              </a:rPr>
              <a:t>тыс.руб</a:t>
            </a:r>
            <a:r>
              <a:rPr lang="ru-RU" sz="2000" b="1">
                <a:latin typeface="Times New Roman" pitchFamily="18" charset="0"/>
              </a:rPr>
              <a:t>.</a:t>
            </a:r>
          </a:p>
        </p:txBody>
      </p:sp>
      <p:sp>
        <p:nvSpPr>
          <p:cNvPr id="7182" name="Text Box 23"/>
          <p:cNvSpPr txBox="1">
            <a:spLocks noChangeArrowheads="1"/>
          </p:cNvSpPr>
          <p:nvPr/>
        </p:nvSpPr>
        <p:spPr bwMode="auto">
          <a:xfrm>
            <a:off x="3505200" y="2895600"/>
            <a:ext cx="1371600" cy="1447800"/>
          </a:xfrm>
          <a:prstGeom prst="rect">
            <a:avLst/>
          </a:prstGeom>
          <a:solidFill>
            <a:srgbClr val="FFFF00"/>
          </a:solidFill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00" b="1">
                <a:solidFill>
                  <a:srgbClr val="161616"/>
                </a:solidFill>
                <a:latin typeface="Times New Roman" pitchFamily="18" charset="0"/>
              </a:rPr>
              <a:t>ВСЕГО РАСХОДОВ</a:t>
            </a:r>
          </a:p>
          <a:p>
            <a:pPr algn="ctr">
              <a:spcBef>
                <a:spcPct val="50000"/>
              </a:spcBef>
            </a:pPr>
            <a:r>
              <a:rPr lang="ru-RU" sz="2000" b="1">
                <a:solidFill>
                  <a:srgbClr val="161616"/>
                </a:solidFill>
                <a:latin typeface="Times New Roman" pitchFamily="18" charset="0"/>
              </a:rPr>
              <a:t>2172,14</a:t>
            </a:r>
          </a:p>
          <a:p>
            <a:pPr algn="ctr">
              <a:spcBef>
                <a:spcPct val="50000"/>
              </a:spcBef>
            </a:pPr>
            <a:r>
              <a:rPr lang="ru-RU" sz="2000" b="1">
                <a:solidFill>
                  <a:srgbClr val="161616"/>
                </a:solidFill>
                <a:latin typeface="Times New Roman" pitchFamily="18" charset="0"/>
              </a:rPr>
              <a:t>тыс.ру</a:t>
            </a:r>
            <a:r>
              <a:rPr lang="ru-RU" sz="2000" b="1">
                <a:latin typeface="Times New Roman" pitchFamily="18" charset="0"/>
              </a:rPr>
              <a:t>б.</a:t>
            </a:r>
          </a:p>
        </p:txBody>
      </p:sp>
      <p:sp>
        <p:nvSpPr>
          <p:cNvPr id="7183" name="AutoShape 41"/>
          <p:cNvSpPr>
            <a:spLocks/>
          </p:cNvSpPr>
          <p:nvPr/>
        </p:nvSpPr>
        <p:spPr bwMode="auto">
          <a:xfrm>
            <a:off x="2971800" y="1066800"/>
            <a:ext cx="381000" cy="4343400"/>
          </a:xfrm>
          <a:prstGeom prst="rightBrace">
            <a:avLst>
              <a:gd name="adj1" fmla="val 95000"/>
              <a:gd name="adj2" fmla="val 17944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b="1">
              <a:latin typeface="Times New Roman" pitchFamily="18" charset="0"/>
            </a:endParaRPr>
          </a:p>
        </p:txBody>
      </p:sp>
      <p:sp>
        <p:nvSpPr>
          <p:cNvPr id="7184" name="AutoShape 42"/>
          <p:cNvSpPr>
            <a:spLocks/>
          </p:cNvSpPr>
          <p:nvPr/>
        </p:nvSpPr>
        <p:spPr bwMode="auto">
          <a:xfrm>
            <a:off x="4953000" y="990600"/>
            <a:ext cx="381000" cy="5334000"/>
          </a:xfrm>
          <a:prstGeom prst="leftBrace">
            <a:avLst>
              <a:gd name="adj1" fmla="val 116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b="1">
              <a:latin typeface="Times New Roman" pitchFamily="18" charset="0"/>
            </a:endParaRPr>
          </a:p>
        </p:txBody>
      </p:sp>
      <p:sp>
        <p:nvSpPr>
          <p:cNvPr id="7185" name="AutoShape 43"/>
          <p:cNvSpPr>
            <a:spLocks noChangeArrowheads="1"/>
          </p:cNvSpPr>
          <p:nvPr/>
        </p:nvSpPr>
        <p:spPr bwMode="auto">
          <a:xfrm>
            <a:off x="3810000" y="4572000"/>
            <a:ext cx="838200" cy="609600"/>
          </a:xfrm>
          <a:prstGeom prst="downArrow">
            <a:avLst>
              <a:gd name="adj1" fmla="val 59852"/>
              <a:gd name="adj2" fmla="val 56481"/>
            </a:avLst>
          </a:prstGeom>
          <a:gradFill rotWithShape="1">
            <a:gsLst>
              <a:gs pos="0">
                <a:srgbClr val="FFFF00"/>
              </a:gs>
              <a:gs pos="100000">
                <a:srgbClr val="FF669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b="1">
              <a:latin typeface="Times New Roman" pitchFamily="18" charset="0"/>
            </a:endParaRPr>
          </a:p>
        </p:txBody>
      </p:sp>
      <p:sp>
        <p:nvSpPr>
          <p:cNvPr id="7186" name="Text Box 44"/>
          <p:cNvSpPr txBox="1">
            <a:spLocks noChangeArrowheads="1"/>
          </p:cNvSpPr>
          <p:nvPr/>
        </p:nvSpPr>
        <p:spPr bwMode="auto">
          <a:xfrm>
            <a:off x="3505200" y="5334000"/>
            <a:ext cx="1371600" cy="1265238"/>
          </a:xfrm>
          <a:prstGeom prst="rect">
            <a:avLst/>
          </a:prstGeom>
          <a:solidFill>
            <a:srgbClr val="CCFF99"/>
          </a:solidFill>
          <a:ln w="76200" cmpd="tri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200" b="1">
                <a:solidFill>
                  <a:srgbClr val="161616"/>
                </a:solidFill>
                <a:latin typeface="Times New Roman" pitchFamily="18" charset="0"/>
              </a:rPr>
              <a:t>ДЕФИЦИТ</a:t>
            </a:r>
          </a:p>
          <a:p>
            <a:pPr algn="ctr">
              <a:spcBef>
                <a:spcPct val="50000"/>
              </a:spcBef>
            </a:pPr>
            <a:r>
              <a:rPr lang="ru-RU" sz="2000" b="1">
                <a:solidFill>
                  <a:srgbClr val="161616"/>
                </a:solidFill>
                <a:latin typeface="Times New Roman" pitchFamily="18" charset="0"/>
              </a:rPr>
              <a:t>-1205,0</a:t>
            </a:r>
          </a:p>
          <a:p>
            <a:pPr algn="ctr">
              <a:spcBef>
                <a:spcPct val="50000"/>
              </a:spcBef>
            </a:pPr>
            <a:r>
              <a:rPr lang="ru-RU" sz="2000" b="1">
                <a:solidFill>
                  <a:srgbClr val="161616"/>
                </a:solidFill>
                <a:latin typeface="Times New Roman" pitchFamily="18" charset="0"/>
              </a:rPr>
              <a:t>тыс.руб</a:t>
            </a:r>
            <a:r>
              <a:rPr lang="ru-RU" sz="2000" b="1"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9600" y="457200"/>
            <a:ext cx="7467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>
                <a:solidFill>
                  <a:srgbClr val="333399"/>
                </a:solidFill>
              </a:rPr>
              <a:t>Динамика доходов бюджета</a:t>
            </a:r>
          </a:p>
          <a:p>
            <a:pPr algn="ctr">
              <a:defRPr/>
            </a:pPr>
            <a:r>
              <a:rPr lang="ru-RU" b="1">
                <a:solidFill>
                  <a:srgbClr val="333399"/>
                </a:solidFill>
              </a:rPr>
              <a:t> Башкатовского  сельсовета Обоянского района</a:t>
            </a:r>
          </a:p>
        </p:txBody>
      </p:sp>
      <p:graphicFrame>
        <p:nvGraphicFramePr>
          <p:cNvPr id="8195" name="Object 2"/>
          <p:cNvGraphicFramePr>
            <a:graphicFrameLocks noGrp="1" noChangeAspect="1"/>
          </p:cNvGraphicFramePr>
          <p:nvPr/>
        </p:nvGraphicFramePr>
        <p:xfrm>
          <a:off x="820738" y="2257425"/>
          <a:ext cx="7067550" cy="3744913"/>
        </p:xfrm>
        <a:graphic>
          <a:graphicData uri="http://schemas.openxmlformats.org/presentationml/2006/ole">
            <p:oleObj spid="_x0000_s8195" r:id="rId3" imgW="7065876" imgH="3749365" progId="Excel.Chart.8">
              <p:embed/>
            </p:oleObj>
          </a:graphicData>
        </a:graphic>
      </p:graphicFrame>
      <p:sp>
        <p:nvSpPr>
          <p:cNvPr id="8196" name="Прямоугольник 5"/>
          <p:cNvSpPr>
            <a:spLocks noChangeArrowheads="1"/>
          </p:cNvSpPr>
          <p:nvPr/>
        </p:nvSpPr>
        <p:spPr bwMode="auto">
          <a:xfrm rot="10800000" flipV="1">
            <a:off x="914400" y="2181225"/>
            <a:ext cx="12192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884238"/>
            <a:r>
              <a:rPr lang="ru-RU" sz="1200" b="1">
                <a:solidFill>
                  <a:srgbClr val="000000"/>
                </a:solidFill>
                <a:latin typeface="Arial Cyr" pitchFamily="34" charset="0"/>
                <a:cs typeface="Arial Cyr" pitchFamily="34" charset="0"/>
              </a:rPr>
              <a:t>(тыс. рублей)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209800" y="3124200"/>
            <a:ext cx="1143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>
                <a:solidFill>
                  <a:srgbClr val="161616"/>
                </a:solidFill>
              </a:rPr>
              <a:t>967,14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ChangeArrowheads="1"/>
          </p:cNvSpPr>
          <p:nvPr/>
        </p:nvSpPr>
        <p:spPr bwMode="auto">
          <a:xfrm>
            <a:off x="685800" y="304800"/>
            <a:ext cx="777240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600" b="1">
                <a:solidFill>
                  <a:schemeClr val="hlink"/>
                </a:solidFill>
              </a:rPr>
              <a:t>Структура налоговых и неналоговых доходов бюджета </a:t>
            </a:r>
            <a:br>
              <a:rPr lang="ru-RU" sz="1600" b="1">
                <a:solidFill>
                  <a:schemeClr val="hlink"/>
                </a:solidFill>
              </a:rPr>
            </a:br>
            <a:r>
              <a:rPr lang="ru-RU" sz="1600" b="1">
                <a:solidFill>
                  <a:schemeClr val="hlink"/>
                </a:solidFill>
              </a:rPr>
              <a:t>Башкатовского сельсовета Обоянского района Курской области </a:t>
            </a:r>
          </a:p>
          <a:p>
            <a:pPr algn="ctr"/>
            <a:r>
              <a:rPr lang="ru-RU" sz="1600" b="1">
                <a:solidFill>
                  <a:schemeClr val="hlink"/>
                </a:solidFill>
              </a:rPr>
              <a:t>на 2015 год</a:t>
            </a:r>
          </a:p>
        </p:txBody>
      </p:sp>
      <p:graphicFrame>
        <p:nvGraphicFramePr>
          <p:cNvPr id="9219" name="Object 6"/>
          <p:cNvGraphicFramePr>
            <a:graphicFrameLocks noChangeAspect="1"/>
          </p:cNvGraphicFramePr>
          <p:nvPr/>
        </p:nvGraphicFramePr>
        <p:xfrm>
          <a:off x="1625600" y="1497013"/>
          <a:ext cx="5892800" cy="3863975"/>
        </p:xfrm>
        <a:graphic>
          <a:graphicData uri="http://schemas.openxmlformats.org/presentationml/2006/ole">
            <p:oleObj spid="_x0000_s9219" r:id="rId3" imgW="5889246" imgH="3859102" progId="Excel.Chart.8">
              <p:embed/>
            </p:oleObj>
          </a:graphicData>
        </a:graphic>
      </p:graphicFrame>
      <p:graphicFrame>
        <p:nvGraphicFramePr>
          <p:cNvPr id="9220" name="Object 7"/>
          <p:cNvGraphicFramePr>
            <a:graphicFrameLocks noChangeAspect="1"/>
          </p:cNvGraphicFramePr>
          <p:nvPr/>
        </p:nvGraphicFramePr>
        <p:xfrm>
          <a:off x="584200" y="1346200"/>
          <a:ext cx="8259763" cy="5659438"/>
        </p:xfrm>
        <a:graphic>
          <a:graphicData uri="http://schemas.openxmlformats.org/presentationml/2006/ole">
            <p:oleObj spid="_x0000_s9220" r:id="rId4" imgW="8260796" imgH="5657578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381000"/>
            <a:ext cx="8229600" cy="990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hlink"/>
                </a:solidFill>
              </a:rPr>
              <a:t>Структура налоговых и неналоговых доходов бюджета </a:t>
            </a:r>
            <a:br>
              <a:rPr lang="ru-RU" b="1" dirty="0">
                <a:solidFill>
                  <a:schemeClr val="hlink"/>
                </a:solidFill>
              </a:rPr>
            </a:br>
            <a:r>
              <a:rPr lang="ru-RU" b="1" dirty="0" err="1">
                <a:solidFill>
                  <a:schemeClr val="hlink"/>
                </a:solidFill>
              </a:rPr>
              <a:t>Башкатовского</a:t>
            </a:r>
            <a:r>
              <a:rPr lang="ru-RU" b="1" dirty="0">
                <a:solidFill>
                  <a:schemeClr val="hlink"/>
                </a:solidFill>
              </a:rPr>
              <a:t> сельсовета </a:t>
            </a:r>
            <a:r>
              <a:rPr lang="ru-RU" b="1" dirty="0" err="1">
                <a:solidFill>
                  <a:schemeClr val="hlink"/>
                </a:solidFill>
              </a:rPr>
              <a:t>Обоянского</a:t>
            </a:r>
            <a:r>
              <a:rPr lang="ru-RU" b="1" dirty="0">
                <a:solidFill>
                  <a:schemeClr val="hlink"/>
                </a:solidFill>
              </a:rPr>
              <a:t> района Курской области </a:t>
            </a:r>
          </a:p>
          <a:p>
            <a:pPr algn="ctr">
              <a:defRPr/>
            </a:pPr>
            <a:r>
              <a:rPr lang="ru-RU" b="1" dirty="0">
                <a:solidFill>
                  <a:schemeClr val="hlink"/>
                </a:solidFill>
              </a:rPr>
              <a:t>на 2016 год</a:t>
            </a:r>
            <a:endParaRPr lang="ru-RU" b="1" dirty="0">
              <a:solidFill>
                <a:schemeClr val="hlink"/>
              </a:solidFill>
            </a:endParaRPr>
          </a:p>
        </p:txBody>
      </p:sp>
      <p:graphicFrame>
        <p:nvGraphicFramePr>
          <p:cNvPr id="10243" name="Object 7"/>
          <p:cNvGraphicFramePr>
            <a:graphicFrameLocks noChangeAspect="1"/>
          </p:cNvGraphicFramePr>
          <p:nvPr/>
        </p:nvGraphicFramePr>
        <p:xfrm>
          <a:off x="584200" y="1346200"/>
          <a:ext cx="8259763" cy="5659438"/>
        </p:xfrm>
        <a:graphic>
          <a:graphicData uri="http://schemas.openxmlformats.org/presentationml/2006/ole">
            <p:oleObj spid="_x0000_s10243" r:id="rId3" imgW="8260796" imgH="5657578" progId="Excel.Chart.8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Облака">
  <a:themeElements>
    <a:clrScheme name="Облака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Обла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блака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блака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2560</TotalTime>
  <Words>668</Words>
  <Application>Microsoft Office PowerPoint</Application>
  <PresentationFormat>Экран (4:3)</PresentationFormat>
  <Paragraphs>203</Paragraphs>
  <Slides>14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Wingdings</vt:lpstr>
      <vt:lpstr>Times New Roman</vt:lpstr>
      <vt:lpstr>Arial Cyr</vt:lpstr>
      <vt:lpstr>Georgia</vt:lpstr>
      <vt:lpstr>Облака</vt:lpstr>
      <vt:lpstr>Диаграмма Microsoft Office Excel</vt:lpstr>
      <vt:lpstr>Слайд 1</vt:lpstr>
      <vt:lpstr>Слайд 2</vt:lpstr>
      <vt:lpstr>Основы формирования бюджета</vt:lpstr>
      <vt:lpstr>Бюджет на 2015  и на плановый период 2016 -2017 годов направлен на решение следующих задач:</vt:lpstr>
      <vt:lpstr>Слайд 5</vt:lpstr>
      <vt:lpstr>ОСНОВНЫЕ ПАРАМЕТРЫ БЮДЖЕТА Башкатовского СЕЛЬСОВЕТА ОБОЯНСКОГО РАЙОНА КУРСКОЙ ОБЛАСТИ НА 2015 ГОД</vt:lpstr>
      <vt:lpstr>Слайд 7</vt:lpstr>
      <vt:lpstr>Слайд 8</vt:lpstr>
      <vt:lpstr>Слайд 9</vt:lpstr>
      <vt:lpstr>Слайд 10</vt:lpstr>
      <vt:lpstr>Слайд 11</vt:lpstr>
      <vt:lpstr>Слайд 12</vt:lpstr>
      <vt:lpstr>Динамика расходов бюджета Башкатовского сельсовета Обоянского района Курской области 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Марина</dc:creator>
  <cp:lastModifiedBy>Марина</cp:lastModifiedBy>
  <cp:revision>126</cp:revision>
  <cp:lastPrinted>1601-01-01T00:00:00Z</cp:lastPrinted>
  <dcterms:created xsi:type="dcterms:W3CDTF">1601-01-01T00:00:00Z</dcterms:created>
  <dcterms:modified xsi:type="dcterms:W3CDTF">2015-09-28T14:00:19Z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