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1.32E-2</c:v>
                </c:pt>
                <c:pt idx="1">
                  <c:v>0.2722</c:v>
                </c:pt>
                <c:pt idx="2">
                  <c:v>7.5300000000000006E-2</c:v>
                </c:pt>
                <c:pt idx="3">
                  <c:v>1.61E-2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0.41299999999999998</c:v>
                </c:pt>
                <c:pt idx="1">
                  <c:v>4.4200000000000003E-2</c:v>
                </c:pt>
                <c:pt idx="2">
                  <c:v>0.184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827.2</c:v>
                </c:pt>
                <c:pt idx="1">
                  <c:v>387.9</c:v>
                </c:pt>
                <c:pt idx="2">
                  <c:v>367.7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92.5</c:v>
                </c:pt>
                <c:pt idx="1">
                  <c:v>95.5</c:v>
                </c:pt>
                <c:pt idx="2">
                  <c:v>98.9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385.4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78086912"/>
        <c:axId val="78088448"/>
        <c:axId val="0"/>
      </c:bar3DChart>
      <c:catAx>
        <c:axId val="7808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808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08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8086912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0.48899999999999999</c:v>
                </c:pt>
                <c:pt idx="1">
                  <c:v>4.2599999999999999E-2</c:v>
                </c:pt>
                <c:pt idx="2">
                  <c:v>4.1000000000000003E-3</c:v>
                </c:pt>
                <c:pt idx="3">
                  <c:v>9.1999999999999998E-3</c:v>
                </c:pt>
                <c:pt idx="4">
                  <c:v>0.4541</c:v>
                </c:pt>
                <c:pt idx="5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0.58399999999999996</c:v>
                </c:pt>
                <c:pt idx="1">
                  <c:v>7.9000000000000001E-2</c:v>
                </c:pt>
                <c:pt idx="2">
                  <c:v>1E-3</c:v>
                </c:pt>
                <c:pt idx="3">
                  <c:v>1E-3</c:v>
                </c:pt>
                <c:pt idx="4">
                  <c:v>0.33400000000000002</c:v>
                </c:pt>
                <c:pt idx="5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0.53100000000000003</c:v>
                </c:pt>
                <c:pt idx="1">
                  <c:v>8.4000000000000005E-2</c:v>
                </c:pt>
                <c:pt idx="2">
                  <c:v>1E-3</c:v>
                </c:pt>
                <c:pt idx="3">
                  <c:v>1E-3</c:v>
                </c:pt>
                <c:pt idx="4">
                  <c:v>0.38200000000000001</c:v>
                </c:pt>
                <c:pt idx="5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8165888"/>
        <c:axId val="78167424"/>
        <c:axId val="0"/>
      </c:bar3DChart>
      <c:catAx>
        <c:axId val="78165888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78167424"/>
        <c:crosses val="autoZero"/>
        <c:auto val="1"/>
        <c:lblAlgn val="ctr"/>
        <c:lblOffset val="100"/>
        <c:noMultiLvlLbl val="0"/>
      </c:catAx>
      <c:valAx>
        <c:axId val="781674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816588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1/12/2022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88640"/>
            <a:ext cx="9144001" cy="906735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Проект Бюджета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ПРОЕКТУ БЮДЖЕТА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2022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2024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08050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– 327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– 379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– 28 человек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739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320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269 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2 093,9           2 172,8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–  -</a:t>
              </a:r>
              <a:r>
                <a:rPr lang="ru-RU" b="1" dirty="0" smtClean="0">
                  <a:cs typeface="+mn-cs"/>
                </a:rPr>
                <a:t>78,9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1 178,5            1 099,6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Профицит </a:t>
              </a:r>
              <a:r>
                <a:rPr lang="ru-RU" b="1" dirty="0" smtClean="0">
                  <a:cs typeface="+mn-cs"/>
                </a:rPr>
                <a:t>– </a:t>
              </a:r>
              <a:r>
                <a:rPr lang="ru-RU" b="1" dirty="0" smtClean="0">
                  <a:cs typeface="+mn-cs"/>
                </a:rPr>
                <a:t>78,9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2024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</a:t>
              </a:r>
              <a:r>
                <a:rPr lang="ru-RU" b="1" dirty="0" smtClean="0">
                  <a:cs typeface="+mn-cs"/>
                </a:rPr>
                <a:t>160,2          </a:t>
              </a:r>
              <a:r>
                <a:rPr lang="ru-RU" b="1" dirty="0" smtClean="0">
                  <a:cs typeface="+mn-cs"/>
                </a:rPr>
                <a:t>1 </a:t>
              </a:r>
              <a:r>
                <a:rPr lang="ru-RU" b="1" dirty="0" smtClean="0">
                  <a:cs typeface="+mn-cs"/>
                </a:rPr>
                <a:t>160,2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</a:t>
            </a:r>
            <a:r>
              <a:rPr lang="ru-RU" altLang="ru-RU" sz="2400" b="1" i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на 2021 - 2023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2022-2024 </a:t>
            </a:r>
            <a:r>
              <a:rPr lang="ru-RU" sz="1600" dirty="0" smtClean="0">
                <a:latin typeface="Arial" charset="0"/>
              </a:rPr>
              <a:t>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</a:t>
            </a:r>
            <a:r>
              <a:rPr lang="ru-RU" sz="1200" b="1" dirty="0" smtClean="0">
                <a:solidFill>
                  <a:srgbClr val="0000CC"/>
                </a:solidFill>
              </a:rPr>
              <a:t>год – 740,5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 741,1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 741,7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</a:t>
            </a:r>
            <a:r>
              <a:rPr lang="ru-RU" sz="1200" b="1" dirty="0" smtClean="0">
                <a:solidFill>
                  <a:srgbClr val="0000CC"/>
                </a:solidFill>
              </a:rPr>
              <a:t>год – 21,9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–22,5 (2,4%)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 23,1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</a:t>
            </a:r>
            <a:r>
              <a:rPr lang="ru-RU" sz="1200" b="1" dirty="0" smtClean="0">
                <a:solidFill>
                  <a:srgbClr val="0000CC"/>
                </a:solidFill>
              </a:rPr>
              <a:t>год – 555,5 (58,7%)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 555,5 (58,6%)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 555,5 (58,5%)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</a:t>
            </a:r>
            <a:r>
              <a:rPr lang="ru-RU" sz="1200" b="1" dirty="0" smtClean="0">
                <a:solidFill>
                  <a:srgbClr val="0000CC"/>
                </a:solidFill>
              </a:rPr>
              <a:t>год – 136,3 (35,7%)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 136,3 (36,4 %)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 136,3 (36,3%)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год   </a:t>
            </a:r>
            <a:r>
              <a:rPr lang="ru-RU" sz="1200" b="1" dirty="0" smtClean="0">
                <a:solidFill>
                  <a:srgbClr val="0000CC"/>
                </a:solidFill>
              </a:rPr>
              <a:t>– 25,6 (2,8%)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 25,6 (2,6 %)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 25,6 (2,6%)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6505928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</a:t>
            </a:r>
            <a:r>
              <a:rPr lang="ru-RU" altLang="ru-RU" sz="2400" b="1" dirty="0" smtClean="0">
                <a:latin typeface="Arial" charset="0"/>
              </a:rPr>
              <a:t>2022 </a:t>
            </a:r>
            <a:r>
              <a:rPr lang="ru-RU" altLang="ru-RU" sz="2400" b="1" dirty="0" smtClean="0">
                <a:latin typeface="Arial" charset="0"/>
              </a:rPr>
              <a:t>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2023-2024 </a:t>
            </a:r>
            <a:r>
              <a:rPr lang="ru-RU" altLang="ru-RU" sz="2400" b="1" dirty="0" smtClean="0">
                <a:latin typeface="Arial" charset="0"/>
              </a:rPr>
              <a:t>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47777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2022– 2024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</a:t>
            </a:r>
            <a:r>
              <a:rPr lang="ru-RU" sz="2400" dirty="0" smtClean="0">
                <a:latin typeface="Arial" charset="0"/>
              </a:rPr>
              <a:t>2022 </a:t>
            </a:r>
            <a:r>
              <a:rPr lang="ru-RU" sz="2400" dirty="0" smtClean="0">
                <a:latin typeface="Arial" charset="0"/>
              </a:rPr>
              <a:t>– </a:t>
            </a:r>
            <a:r>
              <a:rPr lang="ru-RU" sz="2400" dirty="0" smtClean="0">
                <a:latin typeface="Arial" charset="0"/>
              </a:rPr>
              <a:t>2024 </a:t>
            </a:r>
            <a:r>
              <a:rPr lang="ru-RU" sz="2400" dirty="0" smtClean="0">
                <a:latin typeface="Arial" charset="0"/>
              </a:rPr>
              <a:t>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96490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2022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году И НА ПЛАНОВЫЙ ПЕРИОД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2023-2024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909826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2022-2024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234237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2022-2024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92175" y="1484784"/>
            <a:ext cx="4412612" cy="28888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2024году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00819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9,0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2024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</a:t>
            </a:r>
            <a:r>
              <a:rPr lang="ru-RU" sz="1200" dirty="0" smtClean="0"/>
              <a:t>2022 </a:t>
            </a:r>
            <a:r>
              <a:rPr lang="ru-RU" sz="1200" dirty="0" smtClean="0"/>
              <a:t>год </a:t>
            </a:r>
            <a:r>
              <a:rPr lang="ru-RU" sz="1200" dirty="0"/>
              <a:t>– </a:t>
            </a:r>
            <a:r>
              <a:rPr lang="ru-RU" sz="1200" dirty="0" smtClean="0"/>
              <a:t>9,0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2023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2024 </a:t>
            </a:r>
            <a:r>
              <a:rPr lang="ru-RU" sz="1200" dirty="0" smtClean="0"/>
              <a:t>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357188"/>
            <a:ext cx="7500937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: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в 2022 году до 394 438,50 рублей, в 2023 год до 395 291,50 рубль, в 2024 году до 396 247, рублей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78 800,00 </a:t>
            </a:r>
            <a:r>
              <a:rPr lang="ru-RU" sz="1600" dirty="0" smtClean="0">
                <a:solidFill>
                  <a:srgbClr val="0000FF"/>
                </a:solidFill>
              </a:rPr>
              <a:t>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2025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2022 </a:t>
            </a:r>
            <a:r>
              <a:rPr lang="ru-RU" b="1" dirty="0">
                <a:solidFill>
                  <a:schemeClr val="tx2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2"/>
                </a:solidFill>
              </a:rPr>
              <a:t>2023-2024 </a:t>
            </a:r>
            <a:r>
              <a:rPr lang="ru-RU" b="1" dirty="0">
                <a:solidFill>
                  <a:schemeClr val="tx2"/>
                </a:solidFill>
              </a:rPr>
              <a:t>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88605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ПРОГНОЗ ФОТ 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2022-2024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годы 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62246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ПРОГНОЗ ЧИСЛЕННОСТИ 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2022-2024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годы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84473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2022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2024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35353"/>
              </p:ext>
            </p:extLst>
          </p:nvPr>
        </p:nvGraphicFramePr>
        <p:xfrm>
          <a:off x="381000" y="1371600"/>
          <a:ext cx="8534400" cy="49530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2022-2024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2022 год и плановый период 2023 и 2024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</TotalTime>
  <Words>2503</Words>
  <Application>Microsoft Office PowerPoint</Application>
  <PresentationFormat>Экран (4:3)</PresentationFormat>
  <Paragraphs>489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2022-2024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2021 - 2023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2022-2024 годы</vt:lpstr>
      <vt:lpstr>Межбюджетные трансферты </vt:lpstr>
      <vt:lpstr>Структура безвозмездных поступлений в   бюджет Башкатовского сельсовета обоянского района Курской области  в 2022 году и на плановый период  2023-2024 годы</vt:lpstr>
      <vt:lpstr>Безвозмездные поступления в бюджет Башкатовского сельсовета обоянского района Курской области на 2022 – 2024 годы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2022 году И НА ПЛАНОВЫЙ ПЕРИОД 2023-2024 ГОДЫ </vt:lpstr>
      <vt:lpstr>Основные мероприятия развития жилищно-коммунального хозяйства башкатовского сельсовета обоянского района Курской области  на 2022-2024 годы»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2022-2024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248</cp:revision>
  <cp:lastPrinted>2013-10-03T09:30:52Z</cp:lastPrinted>
  <dcterms:created xsi:type="dcterms:W3CDTF">2011-01-26T13:13:38Z</dcterms:created>
  <dcterms:modified xsi:type="dcterms:W3CDTF">2022-01-12T07:50:05Z</dcterms:modified>
</cp:coreProperties>
</file>