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32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25" r:id="rId13"/>
    <p:sldId id="329" r:id="rId14"/>
    <p:sldId id="327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7" r:id="rId24"/>
    <p:sldId id="318" r:id="rId25"/>
    <p:sldId id="322" r:id="rId26"/>
    <p:sldId id="330" r:id="rId27"/>
    <p:sldId id="337" r:id="rId28"/>
    <p:sldId id="331" r:id="rId29"/>
    <p:sldId id="338" r:id="rId30"/>
    <p:sldId id="339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705"/>
    <a:srgbClr val="9900F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3416" autoAdjust="0"/>
  </p:normalViewPr>
  <p:slideViewPr>
    <p:cSldViewPr>
      <p:cViewPr>
        <p:scale>
          <a:sx n="100" d="100"/>
          <a:sy n="100" d="100"/>
        </p:scale>
        <p:origin x="-504" y="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0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5"/>
          <c:y val="2.036199095022624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79849340866296E-2"/>
          <c:y val="0.36877828054298645"/>
          <c:w val="0.51224105461393599"/>
          <c:h val="0.38461538461538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налоги</c:v>
                </c:pt>
                <c:pt idx="3">
                  <c:v>Налог на имущество физическиз лиц</c:v>
                </c:pt>
                <c:pt idx="4">
                  <c:v>Продажа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0.01</c:v>
                </c:pt>
                <c:pt idx="1">
                  <c:v>0.20399999999999999</c:v>
                </c:pt>
                <c:pt idx="2">
                  <c:v>0.01</c:v>
                </c:pt>
                <c:pt idx="3">
                  <c:v>0.01</c:v>
                </c:pt>
                <c:pt idx="4">
                  <c:v>0.76600000000000001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1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4"/>
                <c:pt idx="0">
                  <c:v>Дотация </c:v>
                </c:pt>
                <c:pt idx="1">
                  <c:v>Субвенция</c:v>
                </c:pt>
                <c:pt idx="2">
                  <c:v>Субсидия</c:v>
                </c:pt>
                <c:pt idx="3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4"/>
                <c:pt idx="0" formatCode="0.0%">
                  <c:v>0.69199999999999995</c:v>
                </c:pt>
                <c:pt idx="1">
                  <c:v>5.5E-2</c:v>
                </c:pt>
                <c:pt idx="2">
                  <c:v>0.22700000000000001</c:v>
                </c:pt>
                <c:pt idx="3">
                  <c:v>2.5999999999999999E-2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4"/>
                <c:pt idx="0">
                  <c:v>Дотация </c:v>
                </c:pt>
                <c:pt idx="1">
                  <c:v>Субвенция</c:v>
                </c:pt>
                <c:pt idx="2">
                  <c:v>Субсидия</c:v>
                </c:pt>
                <c:pt idx="3">
                  <c:v>Прочие</c:v>
                </c:pt>
              </c:strCache>
            </c:strRef>
          </c:cat>
          <c:val>
            <c:numRef>
              <c:f>Лист1!$C$2:$C$7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4"/>
                <c:pt idx="0">
                  <c:v>Дотация </c:v>
                </c:pt>
                <c:pt idx="1">
                  <c:v>Субвенция</c:v>
                </c:pt>
                <c:pt idx="2">
                  <c:v>Субсидия</c:v>
                </c:pt>
                <c:pt idx="3">
                  <c:v>Прочие</c:v>
                </c:pt>
              </c:strCache>
            </c:strRef>
          </c:cat>
          <c:val>
            <c:numRef>
              <c:f>Лист1!$D$2:$D$7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hPercent val="99"/>
      <c:rotY val="15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111111111111"/>
          <c:y val="2.8776978417266268E-2"/>
          <c:w val="0.5396825396825395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1087.3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86.8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356.4</c:v>
                </c:pt>
              </c:numCache>
            </c:numRef>
          </c:val>
        </c:ser>
        <c:ser>
          <c:idx val="3"/>
          <c:order val="3"/>
          <c:tx>
            <c:v>Прочие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116771456"/>
        <c:axId val="116781440"/>
        <c:axId val="0"/>
      </c:bar3DChart>
      <c:catAx>
        <c:axId val="11677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6781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78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6771456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  <c:pt idx="6">
                  <c:v>Обслуживание муниципального долга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0.55120000000000002</c:v>
                </c:pt>
                <c:pt idx="1">
                  <c:v>2.53E-2</c:v>
                </c:pt>
                <c:pt idx="2">
                  <c:v>1.8E-3</c:v>
                </c:pt>
                <c:pt idx="3">
                  <c:v>3.3E-3</c:v>
                </c:pt>
                <c:pt idx="4">
                  <c:v>0.41799999999999998</c:v>
                </c:pt>
                <c:pt idx="5">
                  <c:v>2.9999999999999997E-4</c:v>
                </c:pt>
                <c:pt idx="6">
                  <c:v>1E-4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  <c:pt idx="6">
                  <c:v>Обслуживание муниципального долга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  <c:pt idx="6">
                  <c:v>Обслуживание муниципального долга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7198848"/>
        <c:axId val="117200384"/>
        <c:axId val="0"/>
      </c:bar3DChart>
      <c:catAx>
        <c:axId val="117198848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117200384"/>
        <c:crosses val="autoZero"/>
        <c:auto val="1"/>
        <c:lblAlgn val="ctr"/>
        <c:lblOffset val="100"/>
        <c:noMultiLvlLbl val="0"/>
      </c:catAx>
      <c:valAx>
        <c:axId val="1172003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7198848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3647"/>
          <a:ext cx="8785702" cy="920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68" tIns="770636" rIns="6818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3647"/>
        <a:ext cx="8785702" cy="920427"/>
      </dsp:txXfrm>
    </dsp:sp>
    <dsp:sp modelId="{F8FFED77-E205-4786-9C92-75818F45B3C3}">
      <dsp:nvSpPr>
        <dsp:cNvPr id="0" name=""/>
        <dsp:cNvSpPr/>
      </dsp:nvSpPr>
      <dsp:spPr>
        <a:xfrm>
          <a:off x="0" y="34485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397121"/>
        <a:ext cx="2324335" cy="966235"/>
      </dsp:txXfrm>
    </dsp:sp>
    <dsp:sp modelId="{82E27E00-3670-49D0-864C-CE6F328784BA}">
      <dsp:nvSpPr>
        <dsp:cNvPr id="0" name=""/>
        <dsp:cNvSpPr/>
      </dsp:nvSpPr>
      <dsp:spPr>
        <a:xfrm>
          <a:off x="0" y="2188305"/>
          <a:ext cx="8785702" cy="131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6794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2320211"/>
        <a:ext cx="2324335" cy="966235"/>
      </dsp:txXfrm>
    </dsp:sp>
    <dsp:sp modelId="{68FB6DFD-8703-4046-9703-C2FCDB4EF6BF}">
      <dsp:nvSpPr>
        <dsp:cNvPr id="0" name=""/>
        <dsp:cNvSpPr/>
      </dsp:nvSpPr>
      <dsp:spPr>
        <a:xfrm>
          <a:off x="0" y="4246460"/>
          <a:ext cx="8785702" cy="1295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8736" y="4330063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007" y="4382334"/>
        <a:ext cx="2324335" cy="96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4/8/2021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4/8/2021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4/8/2021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539553" y="115888"/>
            <a:ext cx="8136903" cy="979487"/>
          </a:xfrm>
        </p:spPr>
        <p:txBody>
          <a:bodyPr lIns="0" rIns="18288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Бюджет 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 </a:t>
            </a:r>
            <a:r>
              <a:rPr lang="ru-RU" b="1" dirty="0" smtClean="0">
                <a:solidFill>
                  <a:srgbClr val="008000"/>
                </a:solidFill>
              </a:rPr>
              <a:t>ОТЧЕТУ ОБ ИСПОЛНЕНИИ БЮДЖЕТА </a:t>
            </a:r>
            <a:endParaRPr lang="ru-RU" b="1" dirty="0"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БАШКАТОВСКОГО </a:t>
            </a:r>
            <a:r>
              <a:rPr lang="ru-RU" b="1" dirty="0">
                <a:solidFill>
                  <a:srgbClr val="008000"/>
                </a:solidFill>
              </a:rPr>
              <a:t>СЕЛЬСОВЕТА </a:t>
            </a:r>
            <a:r>
              <a:rPr lang="ru-RU" b="1" dirty="0" smtClean="0">
                <a:solidFill>
                  <a:srgbClr val="008000"/>
                </a:solidFill>
              </a:rPr>
              <a:t>ЗА </a:t>
            </a:r>
            <a:r>
              <a:rPr lang="ru-RU" b="1" dirty="0" smtClean="0">
                <a:solidFill>
                  <a:srgbClr val="008000"/>
                </a:solidFill>
              </a:rPr>
              <a:t>2020 </a:t>
            </a:r>
            <a:r>
              <a:rPr lang="ru-RU" b="1" dirty="0" smtClean="0">
                <a:solidFill>
                  <a:srgbClr val="008000"/>
                </a:solidFill>
              </a:rPr>
              <a:t>ГОД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68760"/>
            <a:ext cx="9001125" cy="4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</a:t>
            </a:r>
            <a:r>
              <a:rPr lang="ru-RU" altLang="ru-RU" sz="3200" dirty="0" err="1" smtClean="0"/>
              <a:t>Башкатовского</a:t>
            </a:r>
            <a:r>
              <a:rPr lang="ru-RU" altLang="ru-RU" sz="3200" dirty="0" smtClean="0"/>
              <a:t> 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начинается за 10 месяцев до начала очередного финансового года. Администрация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СОСТАВ ТЕРРИТОРИИ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9"/>
            <a:ext cx="7776864" cy="453648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Башкатово</a:t>
            </a:r>
            <a:r>
              <a:rPr lang="ru-RU" b="1" dirty="0" smtClean="0"/>
              <a:t>  – 327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Косиново</a:t>
            </a:r>
            <a:r>
              <a:rPr lang="ru-RU" b="1" dirty="0" smtClean="0"/>
              <a:t> – 379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 х. </a:t>
            </a:r>
            <a:r>
              <a:rPr lang="ru-RU" b="1" dirty="0" err="1" smtClean="0"/>
              <a:t>Косинов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Красная поляна – 28 человек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Пролетарский – 3 человека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</a:t>
            </a:r>
            <a:r>
              <a:rPr lang="ru-RU" b="1" dirty="0" err="1" smtClean="0"/>
              <a:t>Чермошное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D9EFA-0998-40C8-962B-D3F29CCB7FF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785813"/>
            <a:ext cx="7715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ДЕМОГРАФИЧЕСКАЯ СИТУАЦИЯ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1571625" y="2000250"/>
            <a:ext cx="6500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FF"/>
                </a:solidFill>
              </a:rPr>
              <a:t>Общая численность населения – </a:t>
            </a:r>
            <a:r>
              <a:rPr lang="ru-RU" sz="2400" dirty="0" smtClean="0">
                <a:solidFill>
                  <a:srgbClr val="0000FF"/>
                </a:solidFill>
              </a:rPr>
              <a:t>620 </a:t>
            </a:r>
            <a:r>
              <a:rPr lang="ru-RU" sz="2400" dirty="0">
                <a:solidFill>
                  <a:srgbClr val="0000FF"/>
                </a:solidFill>
              </a:rPr>
              <a:t>чел.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solidFill>
                  <a:srgbClr val="0000FF"/>
                </a:solidFill>
              </a:rPr>
              <a:t>   Из них: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трудоспособные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280 </a:t>
            </a:r>
            <a:r>
              <a:rPr lang="ru-RU" sz="2400" dirty="0">
                <a:solidFill>
                  <a:srgbClr val="0000FF"/>
                </a:solidFill>
              </a:rPr>
              <a:t>человек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пенсионеров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270 </a:t>
            </a:r>
            <a:r>
              <a:rPr lang="ru-RU" sz="2400" dirty="0" smtClean="0">
                <a:solidFill>
                  <a:srgbClr val="0000FF"/>
                </a:solidFill>
              </a:rPr>
              <a:t>человек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Учащиеся, студенты </a:t>
            </a:r>
            <a:r>
              <a:rPr lang="ru-RU" sz="2400" dirty="0">
                <a:solidFill>
                  <a:srgbClr val="0000FF"/>
                </a:solidFill>
              </a:rPr>
              <a:t>–    </a:t>
            </a:r>
            <a:r>
              <a:rPr lang="ru-RU" sz="2400" dirty="0" smtClean="0">
                <a:solidFill>
                  <a:srgbClr val="0000FF"/>
                </a:solidFill>
              </a:rPr>
              <a:t>42 </a:t>
            </a:r>
            <a:r>
              <a:rPr lang="ru-RU" sz="2400" dirty="0">
                <a:solidFill>
                  <a:srgbClr val="0000FF"/>
                </a:solidFill>
              </a:rPr>
              <a:t>человека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дети от 0 до 7 лет </a:t>
            </a:r>
            <a:r>
              <a:rPr lang="ru-RU" sz="2400" dirty="0">
                <a:solidFill>
                  <a:srgbClr val="0000FF"/>
                </a:solidFill>
              </a:rPr>
              <a:t>– </a:t>
            </a:r>
            <a:r>
              <a:rPr lang="ru-RU" sz="2400" dirty="0" smtClean="0">
                <a:solidFill>
                  <a:srgbClr val="0000FF"/>
                </a:solidFill>
              </a:rPr>
              <a:t>28 человек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Сельское хозяйство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38"/>
            <a:ext cx="5400675" cy="928687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филиал «</a:t>
            </a:r>
            <a:r>
              <a:rPr lang="ru-RU" dirty="0" err="1" smtClean="0"/>
              <a:t>Обоянский</a:t>
            </a:r>
            <a:r>
              <a:rPr lang="ru-RU" dirty="0" smtClean="0"/>
              <a:t> свекловод» ООО «Курск-Агро»</a:t>
            </a:r>
          </a:p>
        </p:txBody>
      </p:sp>
      <p:pic>
        <p:nvPicPr>
          <p:cNvPr id="41987" name="Picture 2" descr="C:\Users\Пользователь\Desktop\1456071327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0"/>
            <a:ext cx="7572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539750" y="3933825"/>
            <a:ext cx="7416626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2020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 smtClean="0">
                  <a:cs typeface="+mn-cs"/>
                </a:rPr>
                <a:t>                                     Доходы         </a:t>
              </a:r>
              <a:r>
                <a:rPr lang="ru-RU" dirty="0">
                  <a:cs typeface="+mn-cs"/>
                </a:rPr>
                <a:t>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                                      </a:t>
              </a:r>
              <a:r>
                <a:rPr lang="ru-RU" b="1" dirty="0" smtClean="0">
                  <a:cs typeface="+mn-cs"/>
                </a:rPr>
                <a:t>4404,5           3382,7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 smtClean="0">
                  <a:cs typeface="+mn-cs"/>
                </a:rPr>
                <a:t>Профицит -</a:t>
              </a:r>
              <a:r>
                <a:rPr lang="ru-RU" b="1" dirty="0" smtClean="0">
                  <a:cs typeface="+mn-cs"/>
                </a:rPr>
                <a:t>1021,8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1C1C0F"/>
                </a:solidFill>
              </a:rPr>
              <a:t>Источником покрытия дефицита бюджета  являются 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</a:t>
            </a:r>
            <a:r>
              <a:rPr lang="ru-RU" altLang="ru-RU" sz="2000" dirty="0" err="1" smtClean="0">
                <a:latin typeface="Arial" charset="0"/>
              </a:rPr>
              <a:t>Башкатовский</a:t>
            </a:r>
            <a:r>
              <a:rPr lang="ru-RU" altLang="ru-RU" sz="2000" dirty="0" smtClean="0">
                <a:latin typeface="Arial" charset="0"/>
              </a:rPr>
              <a:t> 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района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на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2020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-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2022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«</a:t>
            </a:r>
            <a:r>
              <a:rPr lang="ru-RU" sz="1800" b="1" dirty="0" err="1" smtClean="0">
                <a:latin typeface="Arial" charset="0"/>
              </a:rPr>
              <a:t>Башкатовский</a:t>
            </a:r>
            <a:r>
              <a:rPr lang="ru-RU" sz="1800" b="1" dirty="0" smtClean="0">
                <a:latin typeface="Arial" charset="0"/>
              </a:rPr>
              <a:t> 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2019 год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2020 </a:t>
            </a:r>
            <a:r>
              <a:rPr lang="ru-RU" sz="1200" b="1" dirty="0" smtClean="0">
                <a:solidFill>
                  <a:srgbClr val="0000CC"/>
                </a:solidFill>
              </a:rPr>
              <a:t>год – </a:t>
            </a:r>
            <a:r>
              <a:rPr lang="ru-RU" sz="1200" b="1" dirty="0" smtClean="0">
                <a:solidFill>
                  <a:srgbClr val="0000CC"/>
                </a:solidFill>
              </a:rPr>
              <a:t>2833,0</a:t>
            </a: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2020 </a:t>
            </a:r>
            <a:r>
              <a:rPr lang="ru-RU" sz="1200" b="1" dirty="0" smtClean="0">
                <a:solidFill>
                  <a:srgbClr val="0000CC"/>
                </a:solidFill>
              </a:rPr>
              <a:t>год – 26,6 (3,0%)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2020 </a:t>
            </a:r>
            <a:r>
              <a:rPr lang="ru-RU" sz="1200" b="1" dirty="0" smtClean="0">
                <a:solidFill>
                  <a:srgbClr val="0000CC"/>
                </a:solidFill>
              </a:rPr>
              <a:t>год – 562,4 (63,6%)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Прочие налоги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2020 </a:t>
            </a:r>
            <a:r>
              <a:rPr lang="ru-RU" sz="1200" b="1" dirty="0" smtClean="0">
                <a:solidFill>
                  <a:srgbClr val="0000CC"/>
                </a:solidFill>
              </a:rPr>
              <a:t>год – 268,9 (30,4%)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2020 </a:t>
            </a:r>
            <a:r>
              <a:rPr lang="ru-RU" sz="1200" b="1" dirty="0" smtClean="0">
                <a:solidFill>
                  <a:srgbClr val="0000CC"/>
                </a:solidFill>
              </a:rPr>
              <a:t>год   – 25,8 (2,9%)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0514724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поступлений в бюджет </a:t>
            </a:r>
            <a:r>
              <a:rPr lang="ru-RU" altLang="ru-RU" sz="2400" b="1" dirty="0" err="1" smtClean="0">
                <a:latin typeface="Arial" charset="0"/>
              </a:rPr>
              <a:t>Башкатовского</a:t>
            </a:r>
            <a:r>
              <a:rPr lang="ru-RU" altLang="ru-RU" sz="2400" b="1" dirty="0" smtClean="0">
                <a:latin typeface="Arial" charset="0"/>
              </a:rPr>
              <a:t> 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</a:t>
            </a:r>
            <a:r>
              <a:rPr lang="ru-RU" altLang="ru-RU" sz="2400" b="1" dirty="0" smtClean="0">
                <a:latin typeface="Arial" charset="0"/>
              </a:rPr>
              <a:t>2020 </a:t>
            </a:r>
            <a:r>
              <a:rPr lang="ru-RU" altLang="ru-RU" sz="2400" b="1" dirty="0" smtClean="0">
                <a:latin typeface="Arial" charset="0"/>
              </a:rPr>
              <a:t>году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073745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на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2020– 2022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годы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района Курской области на </a:t>
            </a:r>
            <a:r>
              <a:rPr lang="ru-RU" sz="2400" dirty="0" smtClean="0">
                <a:latin typeface="Arial" charset="0"/>
              </a:rPr>
              <a:t>2020 </a:t>
            </a:r>
            <a:r>
              <a:rPr lang="ru-RU" sz="2400" dirty="0" smtClean="0">
                <a:latin typeface="Arial" charset="0"/>
              </a:rPr>
              <a:t>год</a:t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547725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в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2020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году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219165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ЗА  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2020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год»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9441062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Башкатовского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района Курской области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2020-2022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79156" y="1230203"/>
            <a:ext cx="4412612" cy="30259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2020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году: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611188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6689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2020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9,5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</a:t>
            </a:r>
            <a:r>
              <a:rPr lang="ru-RU" sz="1200" dirty="0" smtClean="0"/>
              <a:t>2020 </a:t>
            </a:r>
            <a:r>
              <a:rPr lang="ru-RU" sz="1200" dirty="0" smtClean="0"/>
              <a:t>год </a:t>
            </a:r>
            <a:r>
              <a:rPr lang="ru-RU" sz="1200" dirty="0"/>
              <a:t>– </a:t>
            </a:r>
            <a:r>
              <a:rPr lang="ru-RU" sz="1200" dirty="0" smtClean="0"/>
              <a:t>9,5 </a:t>
            </a:r>
            <a:r>
              <a:rPr lang="ru-RU" sz="1200" dirty="0"/>
              <a:t>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1465198"/>
            <a:ext cx="7500937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Установить предельный объем муниципального долга </a:t>
            </a:r>
            <a:r>
              <a:rPr lang="ru-RU" sz="1600" dirty="0" err="1" smtClean="0">
                <a:solidFill>
                  <a:srgbClr val="0000FF"/>
                </a:solidFill>
              </a:rPr>
              <a:t>Башкатовского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>
                <a:solidFill>
                  <a:srgbClr val="0000FF"/>
                </a:solidFill>
              </a:rPr>
              <a:t>сельсовета на </a:t>
            </a:r>
            <a:r>
              <a:rPr lang="ru-RU" sz="1600" dirty="0" smtClean="0">
                <a:solidFill>
                  <a:srgbClr val="0000FF"/>
                </a:solidFill>
              </a:rPr>
              <a:t>2020 </a:t>
            </a:r>
            <a:r>
              <a:rPr lang="ru-RU" sz="1600" dirty="0">
                <a:solidFill>
                  <a:srgbClr val="0000FF"/>
                </a:solidFill>
              </a:rPr>
              <a:t>год в сумме </a:t>
            </a:r>
            <a:r>
              <a:rPr lang="ru-RU" sz="1600" dirty="0" smtClean="0">
                <a:solidFill>
                  <a:srgbClr val="0000FF"/>
                </a:solidFill>
              </a:rPr>
              <a:t>1 416 482,61 рубля.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2021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0,00 рублей</a:t>
            </a:r>
            <a:r>
              <a:rPr lang="ru-RU" sz="1600" dirty="0">
                <a:solidFill>
                  <a:srgbClr val="0000FF"/>
                </a:solidFill>
              </a:rPr>
              <a:t>, в том числе по государственным гарантиям – </a:t>
            </a:r>
            <a:r>
              <a:rPr lang="ru-RU" sz="1600" dirty="0" smtClean="0">
                <a:solidFill>
                  <a:srgbClr val="0000FF"/>
                </a:solidFill>
              </a:rPr>
              <a:t>0,00  </a:t>
            </a:r>
            <a:r>
              <a:rPr lang="ru-RU" sz="1600" dirty="0">
                <a:solidFill>
                  <a:srgbClr val="0000FF"/>
                </a:solidFill>
              </a:rPr>
              <a:t>рублей.</a:t>
            </a: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just"/>
            <a:endParaRPr lang="ru-RU" sz="900" dirty="0"/>
          </a:p>
          <a:p>
            <a:pPr algn="just" eaLnBrk="0" hangingPunct="0"/>
            <a:r>
              <a:rPr lang="ru-RU" sz="1200" dirty="0">
                <a:solidFill>
                  <a:srgbClr val="91581F"/>
                </a:solidFill>
                <a:cs typeface="Times New Roman" pitchFamily="18" charset="0"/>
              </a:rPr>
              <a:t>  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D45A-7188-4EC6-AC7E-9D68D8AFAD7F}" type="slidenum">
              <a:rPr lang="ru-RU" altLang="ru-RU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642938" y="42862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Показатели 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прогноза социально-экономического развития муниципального образования </a:t>
            </a:r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</a:rPr>
              <a:t>Башкатовский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сельсовет» </a:t>
            </a:r>
            <a:r>
              <a:rPr lang="ru-RU" b="1" dirty="0" err="1" smtClean="0">
                <a:solidFill>
                  <a:schemeClr val="tx2"/>
                </a:solidFill>
              </a:rPr>
              <a:t>Обоянского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района Курской области на </a:t>
            </a:r>
            <a:r>
              <a:rPr lang="ru-RU" b="1" dirty="0" smtClean="0">
                <a:solidFill>
                  <a:schemeClr val="tx2"/>
                </a:solidFill>
              </a:rPr>
              <a:t>2020 </a:t>
            </a:r>
            <a:r>
              <a:rPr lang="ru-RU" b="1" dirty="0" smtClean="0">
                <a:solidFill>
                  <a:schemeClr val="tx2"/>
                </a:solidFill>
              </a:rPr>
              <a:t>год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777580"/>
              </p:ext>
            </p:extLst>
          </p:nvPr>
        </p:nvGraphicFramePr>
        <p:xfrm>
          <a:off x="971602" y="1901775"/>
          <a:ext cx="7282530" cy="1071563"/>
        </p:xfrm>
        <a:graphic>
          <a:graphicData uri="http://schemas.openxmlformats.org/drawingml/2006/table">
            <a:tbl>
              <a:tblPr/>
              <a:tblGrid>
                <a:gridCol w="943702"/>
                <a:gridCol w="640472"/>
                <a:gridCol w="625959"/>
                <a:gridCol w="634327"/>
                <a:gridCol w="634329"/>
                <a:gridCol w="632102"/>
                <a:gridCol w="634327"/>
                <a:gridCol w="634329"/>
                <a:gridCol w="634327"/>
                <a:gridCol w="634329"/>
                <a:gridCol w="634327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70" name="Прямоугольник 5"/>
          <p:cNvSpPr>
            <a:spLocks noChangeArrowheads="1"/>
          </p:cNvSpPr>
          <p:nvPr/>
        </p:nvSpPr>
        <p:spPr bwMode="auto">
          <a:xfrm>
            <a:off x="2286000" y="1571625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ФОТ 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В ЭКОНОМИКЕ на 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2019 год 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тыс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. руб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310737"/>
              </p:ext>
            </p:extLst>
          </p:nvPr>
        </p:nvGraphicFramePr>
        <p:xfrm>
          <a:off x="971600" y="3357563"/>
          <a:ext cx="7272809" cy="1071563"/>
        </p:xfrm>
        <a:graphic>
          <a:graphicData uri="http://schemas.openxmlformats.org/drawingml/2006/table">
            <a:tbl>
              <a:tblPr/>
              <a:tblGrid>
                <a:gridCol w="1080120"/>
                <a:gridCol w="496241"/>
                <a:gridCol w="633183"/>
                <a:gridCol w="630984"/>
                <a:gridCol w="633183"/>
                <a:gridCol w="633183"/>
                <a:gridCol w="633183"/>
                <a:gridCol w="633183"/>
                <a:gridCol w="633183"/>
                <a:gridCol w="633183"/>
                <a:gridCol w="633183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18" name="Прямоугольник 8"/>
          <p:cNvSpPr>
            <a:spLocks noChangeArrowheads="1"/>
          </p:cNvSpPr>
          <p:nvPr/>
        </p:nvSpPr>
        <p:spPr bwMode="auto">
          <a:xfrm>
            <a:off x="2286000" y="30003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251075" algn="l"/>
              </a:tabLst>
            </a:pPr>
            <a:r>
              <a:rPr lang="ru-RU" sz="900" b="1" dirty="0" smtClean="0">
                <a:solidFill>
                  <a:srgbClr val="000000"/>
                </a:solidFill>
                <a:cs typeface="Times New Roman" pitchFamily="18" charset="0"/>
              </a:rPr>
              <a:t>ЧИСЛЕННОСТЬ </a:t>
            </a: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В ЭКОНОМИКЕ</a:t>
            </a:r>
            <a:endParaRPr lang="ru-RU" sz="900" dirty="0"/>
          </a:p>
          <a:p>
            <a:pPr algn="ctr" eaLnBrk="0" hangingPunct="0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 на </a:t>
            </a:r>
            <a:r>
              <a:rPr lang="ru-RU" sz="900" b="1" dirty="0" smtClean="0">
                <a:solidFill>
                  <a:srgbClr val="000000"/>
                </a:solidFill>
                <a:cs typeface="Times New Roman" pitchFamily="18" charset="0"/>
              </a:rPr>
              <a:t>2019 год</a:t>
            </a:r>
            <a:endParaRPr lang="ru-RU" sz="9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942569"/>
              </p:ext>
            </p:extLst>
          </p:nvPr>
        </p:nvGraphicFramePr>
        <p:xfrm>
          <a:off x="899596" y="5072063"/>
          <a:ext cx="7344811" cy="1447800"/>
        </p:xfrm>
        <a:graphic>
          <a:graphicData uri="http://schemas.openxmlformats.org/drawingml/2006/table">
            <a:tbl>
              <a:tblPr/>
              <a:tblGrid>
                <a:gridCol w="792084"/>
                <a:gridCol w="394852"/>
                <a:gridCol w="408333"/>
                <a:gridCol w="460240"/>
                <a:gridCol w="460240"/>
                <a:gridCol w="410065"/>
                <a:gridCol w="460240"/>
                <a:gridCol w="460240"/>
                <a:gridCol w="408333"/>
                <a:gridCol w="460240"/>
                <a:gridCol w="460240"/>
                <a:gridCol w="408333"/>
                <a:gridCol w="408333"/>
                <a:gridCol w="455049"/>
                <a:gridCol w="453320"/>
                <a:gridCol w="444669"/>
              </a:tblGrid>
              <a:tr h="92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1438,8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1648,0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78" name="Прямоугольник 13"/>
          <p:cNvSpPr>
            <a:spLocks noChangeArrowheads="1"/>
          </p:cNvSpPr>
          <p:nvPr/>
        </p:nvSpPr>
        <p:spPr bwMode="auto">
          <a:xfrm>
            <a:off x="3214688" y="4398963"/>
            <a:ext cx="3086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900" b="1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Оборот розничной торговли</a:t>
            </a:r>
            <a:endParaRPr lang="ru-RU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>
                <a:solidFill>
                  <a:srgbClr val="0A2705"/>
                </a:solidFill>
                <a:cs typeface="+mn-cs"/>
              </a:rPr>
              <a:t>Башкатовского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 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2019 году,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0117"/>
              </p:ext>
            </p:extLst>
          </p:nvPr>
        </p:nvGraphicFramePr>
        <p:xfrm>
          <a:off x="381000" y="1371600"/>
          <a:ext cx="8534400" cy="4505672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1605,6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0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правонарушений»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43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«Обслуживание муниципального долга»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306267,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Башкатово</a:t>
            </a:r>
            <a:r>
              <a:rPr lang="ru-RU" sz="2000" dirty="0" smtClean="0"/>
              <a:t>, ул. </a:t>
            </a:r>
            <a:r>
              <a:rPr lang="ru-RU" sz="2000" dirty="0" err="1" smtClean="0"/>
              <a:t>Лугачевка</a:t>
            </a:r>
            <a:r>
              <a:rPr lang="ru-RU" sz="2000" dirty="0" smtClean="0"/>
              <a:t>, д. 2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Башкатовского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3-25-48;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en-US" sz="2000" dirty="0" err="1" smtClean="0"/>
              <a:t>bashkatovsky.selsovet@yandex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БАШКАТОВСКОГО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сельсовеьта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Проект бюджета 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</a:t>
            </a:r>
            <a:r>
              <a:rPr lang="ru-RU" dirty="0" smtClean="0"/>
              <a:t>2020-2022 </a:t>
            </a:r>
            <a:r>
              <a:rPr lang="ru-RU" dirty="0" smtClean="0"/>
              <a:t>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</a:t>
            </a:r>
            <a:r>
              <a:rPr lang="ru-RU" sz="2900" dirty="0" smtClean="0">
                <a:solidFill>
                  <a:srgbClr val="FF0000"/>
                </a:solidFill>
              </a:rPr>
              <a:t>2020 </a:t>
            </a:r>
            <a:r>
              <a:rPr lang="ru-RU" sz="2900" dirty="0" smtClean="0">
                <a:solidFill>
                  <a:srgbClr val="FF0000"/>
                </a:solidFill>
              </a:rPr>
              <a:t>год и плановый период </a:t>
            </a:r>
            <a:r>
              <a:rPr lang="ru-RU" sz="2900" dirty="0" smtClean="0">
                <a:solidFill>
                  <a:srgbClr val="FF0000"/>
                </a:solidFill>
              </a:rPr>
              <a:t>2021 </a:t>
            </a:r>
            <a:r>
              <a:rPr lang="ru-RU" sz="2900" dirty="0" smtClean="0">
                <a:solidFill>
                  <a:srgbClr val="FF0000"/>
                </a:solidFill>
              </a:rPr>
              <a:t>и </a:t>
            </a:r>
            <a:r>
              <a:rPr lang="ru-RU" sz="2900" dirty="0" smtClean="0">
                <a:solidFill>
                  <a:srgbClr val="FF0000"/>
                </a:solidFill>
              </a:rPr>
              <a:t>2022 </a:t>
            </a:r>
            <a:r>
              <a:rPr lang="ru-RU" sz="2900" dirty="0" smtClean="0">
                <a:solidFill>
                  <a:srgbClr val="FF0000"/>
                </a:solidFill>
              </a:rPr>
              <a:t>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</TotalTime>
  <Words>2386</Words>
  <Application>Microsoft Office PowerPoint</Application>
  <PresentationFormat>Экран (4:3)</PresentationFormat>
  <Paragraphs>438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1_Специальное оформление</vt:lpstr>
      <vt:lpstr>Трек</vt:lpstr>
      <vt:lpstr>Презентация PowerPoint</vt:lpstr>
      <vt:lpstr>Презентация PowerPoint</vt:lpstr>
      <vt:lpstr>УВАЖАЕМЫЕ ЖИТЕЛИ БАШКАТОВСКОГО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Презентация PowerPoint</vt:lpstr>
      <vt:lpstr>ОСНОВНЫЕ НАПРАВЛЕНИЯ БЮДЖЕТНОЙ И НАЛОГОВОЙ ПОЛИТИКИ НА 2020-2022 ГОДЫ.</vt:lpstr>
      <vt:lpstr>Презентация PowerPoint</vt:lpstr>
      <vt:lpstr>ЭТАПЫ СОСТАВЛЕНИЯ И УТВЕРЖДЕНИЯ БЮДЖЕТА Башкатовского сельсовета </vt:lpstr>
      <vt:lpstr>СОСТАВ ТЕРРИТОРИИ </vt:lpstr>
      <vt:lpstr>Презентация PowerPoint</vt:lpstr>
      <vt:lpstr>Сельское хозяйство</vt:lpstr>
      <vt:lpstr>Сбалансированность бюджета</vt:lpstr>
      <vt:lpstr>Доходы бюджета муниципального образования  «Башкатовский сельсовет» обоянского района  Курской области          </vt:lpstr>
      <vt:lpstr>Бюджетообразующие (основные) налоги бюджета поселения на 2020 - 2022 годы</vt:lpstr>
      <vt:lpstr>Структура налоговых и неналоговых доходов бюджета муниципального образования «Башкатовский сельсовет» обоянского района Курской области  тыс.рублей 2019 год</vt:lpstr>
      <vt:lpstr>Межбюджетные трансферты </vt:lpstr>
      <vt:lpstr>Структура безвозмездных поступлений в бюджет Башкатовского сельсовета обоянского района Курской области  в 2020 году</vt:lpstr>
      <vt:lpstr>Безвозмездные поступления в бюджет Башкатовского сельсовета обоянского района Курской области на 2020 год тыс.рублей  </vt:lpstr>
      <vt:lpstr>Расходы местного  бюджета </vt:lpstr>
      <vt:lpstr>Структура расходов бюджета Башкатовского сельсовета обоянского района Курской области в 2020 году </vt:lpstr>
      <vt:lpstr>Основные мероприятия развития жилищно-коммунального хозяйства башкатовского сельсовета обоянского района Курской области ЗА   2020 год»</vt:lpstr>
      <vt:lpstr>Расходы на реализацию первичных мер пожарной безопасности на территории Башкатовского сельсовета обоянского района Курской области   2020-2022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237</cp:revision>
  <cp:lastPrinted>2013-10-03T09:30:52Z</cp:lastPrinted>
  <dcterms:created xsi:type="dcterms:W3CDTF">2011-01-26T13:13:38Z</dcterms:created>
  <dcterms:modified xsi:type="dcterms:W3CDTF">2021-04-08T13:23:55Z</dcterms:modified>
</cp:coreProperties>
</file>