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1.12E-2</c:v>
                </c:pt>
                <c:pt idx="1">
                  <c:v>0.29549999999999998</c:v>
                </c:pt>
                <c:pt idx="2">
                  <c:v>7.2999999999999995E-2</c:v>
                </c:pt>
                <c:pt idx="3">
                  <c:v>1.1599999999999999E-2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0.6089</c:v>
                </c:pt>
                <c:pt idx="1">
                  <c:v>7.8E-2</c:v>
                </c:pt>
                <c:pt idx="2">
                  <c:v>0.313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693.7</c:v>
                </c:pt>
                <c:pt idx="1">
                  <c:v>307</c:v>
                </c:pt>
                <c:pt idx="2">
                  <c:v>279.10000000000002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89.3</c:v>
                </c:pt>
                <c:pt idx="1">
                  <c:v>90.2</c:v>
                </c:pt>
                <c:pt idx="2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356.4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29319680"/>
        <c:axId val="129321216"/>
        <c:axId val="0"/>
      </c:bar3DChart>
      <c:catAx>
        <c:axId val="1293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932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32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319680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0.56000000000000005</c:v>
                </c:pt>
                <c:pt idx="1">
                  <c:v>0.03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0.4</c:v>
                </c:pt>
                <c:pt idx="5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0.58399999999999996</c:v>
                </c:pt>
                <c:pt idx="1">
                  <c:v>7.9000000000000001E-2</c:v>
                </c:pt>
                <c:pt idx="2">
                  <c:v>1E-3</c:v>
                </c:pt>
                <c:pt idx="3">
                  <c:v>1E-3</c:v>
                </c:pt>
                <c:pt idx="4">
                  <c:v>0.33400000000000002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0.53100000000000003</c:v>
                </c:pt>
                <c:pt idx="1">
                  <c:v>8.4000000000000005E-2</c:v>
                </c:pt>
                <c:pt idx="2">
                  <c:v>1E-3</c:v>
                </c:pt>
                <c:pt idx="3">
                  <c:v>1E-3</c:v>
                </c:pt>
                <c:pt idx="4">
                  <c:v>0.38200000000000001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0140032"/>
        <c:axId val="130141568"/>
        <c:axId val="0"/>
      </c:bar3DChart>
      <c:catAx>
        <c:axId val="13014003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30141568"/>
        <c:crosses val="autoZero"/>
        <c:auto val="1"/>
        <c:lblAlgn val="ctr"/>
        <c:lblOffset val="100"/>
        <c:noMultiLvlLbl val="0"/>
      </c:catAx>
      <c:valAx>
        <c:axId val="1301415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0140032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12/24/2020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12/24/2020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12/24/2020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1" cy="906735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</a:t>
            </a: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БЮДЖЕТУ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2021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2023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080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1 879,9           2 729,2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- </a:t>
              </a:r>
              <a:r>
                <a:rPr lang="ru-RU" b="1" dirty="0" smtClean="0">
                  <a:cs typeface="+mn-cs"/>
                </a:rPr>
                <a:t>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1 138,4            1 138,4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Дефицит </a:t>
              </a:r>
              <a:r>
                <a:rPr lang="ru-RU" b="1" dirty="0" smtClean="0">
                  <a:cs typeface="+mn-cs"/>
                </a:rPr>
                <a:t>– 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1 114,6          1 114,6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2021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2023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2021-2023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740,5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741,1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741,7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21,9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–22,5 (2,4%)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23,1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555,5 (58,7%)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555,5 (58,6%)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555,5 (58,5%)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136,3 (35,7%)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136,3 (36,4 %)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136,3 (36,3%)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2021год   – 25,6 (2,8%)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25,6 (2,6 %)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25,6 (2,6%)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478558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2021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2022-2023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50456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2021– 2023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2020 – 2022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27275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2021 году И НА ПЛАНОВЫЙ ПЕРИОД 2022-2023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99118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2021-2023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7537286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2021-2023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01222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11,5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2021 год </a:t>
            </a:r>
            <a:r>
              <a:rPr lang="ru-RU" sz="1200" dirty="0"/>
              <a:t>– </a:t>
            </a:r>
            <a:r>
              <a:rPr lang="ru-RU" sz="1200" dirty="0" smtClean="0"/>
              <a:t>11,5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2022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2023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: в 2021 году до 370 254,50 рублей, в 2022 год до 370 559,00 рублей, в 2023 году до 370 862,50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2021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2022-2023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2009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62246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02525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2023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36237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1 118,2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1 090,2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</a:t>
            </a:r>
            <a:r>
              <a:rPr lang="ru-RU" sz="2900" dirty="0" smtClean="0">
                <a:solidFill>
                  <a:srgbClr val="FF0000"/>
                </a:solidFill>
              </a:rPr>
              <a:t>2021 </a:t>
            </a:r>
            <a:r>
              <a:rPr lang="ru-RU" sz="2900" dirty="0" smtClean="0">
                <a:solidFill>
                  <a:srgbClr val="FF0000"/>
                </a:solidFill>
              </a:rPr>
              <a:t>год и плановый период </a:t>
            </a:r>
            <a:r>
              <a:rPr lang="ru-RU" sz="2900" dirty="0" smtClean="0">
                <a:solidFill>
                  <a:srgbClr val="FF0000"/>
                </a:solidFill>
              </a:rPr>
              <a:t>2022 </a:t>
            </a:r>
            <a:r>
              <a:rPr lang="ru-RU" sz="2900" dirty="0" smtClean="0">
                <a:solidFill>
                  <a:srgbClr val="FF0000"/>
                </a:solidFill>
              </a:rPr>
              <a:t>и </a:t>
            </a:r>
            <a:r>
              <a:rPr lang="ru-RU" sz="2900" dirty="0" smtClean="0">
                <a:solidFill>
                  <a:srgbClr val="FF0000"/>
                </a:solidFill>
              </a:rPr>
              <a:t>2023 </a:t>
            </a:r>
            <a:r>
              <a:rPr lang="ru-RU" sz="2900" dirty="0" smtClean="0">
                <a:solidFill>
                  <a:srgbClr val="FF0000"/>
                </a:solidFill>
              </a:rPr>
              <a:t>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</TotalTime>
  <Words>2500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2021-2023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2021 году и на плановый период  2022-2023 годы</vt:lpstr>
      <vt:lpstr>Безвозмездные поступления в бюджет Башкатовского сельсовета обоянского района Курской области на 2020 – 2022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2021 году И НА ПЛАНОВЫЙ ПЕРИОД 2022-2023 ГОДЫ </vt:lpstr>
      <vt:lpstr>Основные мероприятия развития жилищно-коммунального хозяйства башкатовского сельсовета обоянского района Курской области  на 2021-2023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2021-2023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243</cp:revision>
  <cp:lastPrinted>2013-10-03T09:30:52Z</cp:lastPrinted>
  <dcterms:created xsi:type="dcterms:W3CDTF">2011-01-26T13:13:38Z</dcterms:created>
  <dcterms:modified xsi:type="dcterms:W3CDTF">2020-12-24T01:51:29Z</dcterms:modified>
</cp:coreProperties>
</file>