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32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25" r:id="rId13"/>
    <p:sldId id="329" r:id="rId14"/>
    <p:sldId id="32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7" r:id="rId24"/>
    <p:sldId id="318" r:id="rId25"/>
    <p:sldId id="322" r:id="rId26"/>
    <p:sldId id="330" r:id="rId27"/>
    <p:sldId id="337" r:id="rId28"/>
    <p:sldId id="331" r:id="rId29"/>
    <p:sldId id="338" r:id="rId30"/>
    <p:sldId id="339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A2705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3416" autoAdjust="0"/>
  </p:normalViewPr>
  <p:slideViewPr>
    <p:cSldViewPr>
      <p:cViewPr>
        <p:scale>
          <a:sx n="100" d="100"/>
          <a:sy n="100" d="100"/>
        </p:scale>
        <p:origin x="-50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5"/>
          <c:y val="2.03619909502262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45"/>
          <c:w val="0.51224105461393599"/>
          <c:h val="0.38461538461538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налоги</c:v>
                </c:pt>
                <c:pt idx="3">
                  <c:v>Налог на имущество физическиз лиц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1.12E-2</c:v>
                </c:pt>
                <c:pt idx="1">
                  <c:v>0.29549999999999998</c:v>
                </c:pt>
                <c:pt idx="2">
                  <c:v>7.2999999999999995E-2</c:v>
                </c:pt>
                <c:pt idx="3">
                  <c:v>1.1599999999999999E-2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1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 formatCode="0.0%">
                  <c:v>0.6089</c:v>
                </c:pt>
                <c:pt idx="1">
                  <c:v>7.8E-2</c:v>
                </c:pt>
                <c:pt idx="2">
                  <c:v>0.313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68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693.7</c:v>
                </c:pt>
                <c:pt idx="1">
                  <c:v>307</c:v>
                </c:pt>
                <c:pt idx="2">
                  <c:v>279.10000000000002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89.3</c:v>
                </c:pt>
                <c:pt idx="1">
                  <c:v>90.2</c:v>
                </c:pt>
                <c:pt idx="2">
                  <c:v>93.7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356.4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46493056"/>
        <c:axId val="46523520"/>
        <c:axId val="0"/>
      </c:bar3DChart>
      <c:catAx>
        <c:axId val="4649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4652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52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6493056"/>
        <c:crosses val="autoZero"/>
        <c:crossBetween val="between"/>
        <c:majorUnit val="100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0.56000000000000005</c:v>
                </c:pt>
                <c:pt idx="1">
                  <c:v>0.03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0.4</c:v>
                </c:pt>
                <c:pt idx="5">
                  <c:v>2E-3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0.58399999999999996</c:v>
                </c:pt>
                <c:pt idx="1">
                  <c:v>7.9000000000000001E-2</c:v>
                </c:pt>
                <c:pt idx="2">
                  <c:v>1E-3</c:v>
                </c:pt>
                <c:pt idx="3">
                  <c:v>1E-3</c:v>
                </c:pt>
                <c:pt idx="4">
                  <c:v>0.33400000000000002</c:v>
                </c:pt>
                <c:pt idx="5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0.53100000000000003</c:v>
                </c:pt>
                <c:pt idx="1">
                  <c:v>8.4000000000000005E-2</c:v>
                </c:pt>
                <c:pt idx="2">
                  <c:v>1E-3</c:v>
                </c:pt>
                <c:pt idx="3">
                  <c:v>1E-3</c:v>
                </c:pt>
                <c:pt idx="4">
                  <c:v>0.38200000000000001</c:v>
                </c:pt>
                <c:pt idx="5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6215936"/>
        <c:axId val="46217472"/>
        <c:axId val="0"/>
      </c:bar3DChart>
      <c:catAx>
        <c:axId val="4621593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46217472"/>
        <c:crosses val="autoZero"/>
        <c:auto val="1"/>
        <c:lblAlgn val="ctr"/>
        <c:lblOffset val="100"/>
        <c:noMultiLvlLbl val="0"/>
      </c:catAx>
      <c:valAx>
        <c:axId val="462174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6215936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2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2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2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2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12/24/2020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12/24/2020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12/24/2020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12/24/2020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188640"/>
            <a:ext cx="9144001" cy="906735"/>
          </a:xfrm>
        </p:spPr>
        <p:txBody>
          <a:bodyPr lIns="0" rIns="18288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Проект Бюджета 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ПРОЕКТУ БЮДЖЕТА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БАШКАТОВСКОГО </a:t>
            </a:r>
            <a:r>
              <a:rPr lang="ru-RU" b="1" dirty="0">
                <a:solidFill>
                  <a:srgbClr val="008000"/>
                </a:solidFill>
              </a:rPr>
              <a:t>СЕЛЬСОВЕТА НА </a:t>
            </a:r>
            <a:r>
              <a:rPr lang="ru-RU" b="1" dirty="0" smtClean="0">
                <a:solidFill>
                  <a:srgbClr val="008000"/>
                </a:solidFill>
              </a:rPr>
              <a:t>2021 </a:t>
            </a:r>
            <a:r>
              <a:rPr lang="ru-RU" b="1" dirty="0">
                <a:solidFill>
                  <a:srgbClr val="008000"/>
                </a:solidFill>
              </a:rPr>
              <a:t>– </a:t>
            </a:r>
            <a:r>
              <a:rPr lang="ru-RU" b="1" dirty="0" smtClean="0">
                <a:solidFill>
                  <a:srgbClr val="008000"/>
                </a:solidFill>
              </a:rPr>
              <a:t>2023 </a:t>
            </a:r>
            <a:r>
              <a:rPr lang="ru-RU" b="1" dirty="0">
                <a:solidFill>
                  <a:srgbClr val="008000"/>
                </a:solidFill>
              </a:rPr>
              <a:t>ГОДЫ</a:t>
            </a: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08050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</a:t>
            </a:r>
            <a:r>
              <a:rPr lang="ru-RU" altLang="ru-RU" sz="3200" dirty="0" err="1" smtClean="0"/>
              <a:t>Башкатовского</a:t>
            </a:r>
            <a:r>
              <a:rPr lang="ru-RU" altLang="ru-RU" sz="3200" dirty="0" smtClean="0"/>
              <a:t>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Башатовского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 ТЕРРИТОРИИ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9"/>
            <a:ext cx="7776864" cy="45364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Башкатово</a:t>
            </a:r>
            <a:r>
              <a:rPr lang="ru-RU" b="1" dirty="0" smtClean="0"/>
              <a:t>  – 327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с. </a:t>
            </a:r>
            <a:r>
              <a:rPr lang="ru-RU" b="1" dirty="0" err="1" smtClean="0"/>
              <a:t>Косиново</a:t>
            </a:r>
            <a:r>
              <a:rPr lang="ru-RU" b="1" dirty="0" smtClean="0"/>
              <a:t> – 379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 х. </a:t>
            </a:r>
            <a:r>
              <a:rPr lang="ru-RU" b="1" dirty="0" err="1" smtClean="0"/>
              <a:t>Косинов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Красная поляна – 28 человек 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Пролетарский – 3 человека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/>
              <a:t>х. </a:t>
            </a:r>
            <a:r>
              <a:rPr lang="ru-RU" b="1" dirty="0" err="1" smtClean="0"/>
              <a:t>Чермошное</a:t>
            </a:r>
            <a:r>
              <a:rPr lang="ru-RU" b="1" dirty="0" smtClean="0"/>
              <a:t> – 1 человек</a:t>
            </a:r>
          </a:p>
          <a:p>
            <a:pPr algn="ctr"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D9EFA-0998-40C8-962B-D3F29CCB7FF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785813"/>
            <a:ext cx="7715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ДЕМОГРАФИЧЕСКАЯ СИТУАЦИЯ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1571625" y="2000250"/>
            <a:ext cx="65008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FF"/>
                </a:solidFill>
              </a:rPr>
              <a:t>Общая численность населения – </a:t>
            </a:r>
            <a:r>
              <a:rPr lang="ru-RU" sz="2400" dirty="0" smtClean="0">
                <a:solidFill>
                  <a:srgbClr val="0000FF"/>
                </a:solidFill>
              </a:rPr>
              <a:t>739 </a:t>
            </a:r>
            <a:r>
              <a:rPr lang="ru-RU" sz="2400" dirty="0">
                <a:solidFill>
                  <a:srgbClr val="0000FF"/>
                </a:solidFill>
              </a:rPr>
              <a:t>чел.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solidFill>
                  <a:srgbClr val="0000FF"/>
                </a:solidFill>
              </a:rPr>
              <a:t>   Из них: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трудоспособные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320 </a:t>
            </a:r>
            <a:r>
              <a:rPr lang="ru-RU" sz="2400" dirty="0">
                <a:solidFill>
                  <a:srgbClr val="0000FF"/>
                </a:solidFill>
              </a:rPr>
              <a:t>человек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пенсионеров </a:t>
            </a:r>
            <a:r>
              <a:rPr lang="ru-RU" sz="2400" dirty="0">
                <a:solidFill>
                  <a:srgbClr val="0000FF"/>
                </a:solidFill>
              </a:rPr>
              <a:t>–  </a:t>
            </a:r>
            <a:r>
              <a:rPr lang="ru-RU" sz="2400" dirty="0" smtClean="0">
                <a:solidFill>
                  <a:srgbClr val="0000FF"/>
                </a:solidFill>
              </a:rPr>
              <a:t>269 человек</a:t>
            </a:r>
            <a:endParaRPr lang="ru-RU" sz="2400" dirty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Учащиеся, студенты </a:t>
            </a:r>
            <a:r>
              <a:rPr lang="ru-RU" sz="2400" dirty="0">
                <a:solidFill>
                  <a:srgbClr val="0000FF"/>
                </a:solidFill>
              </a:rPr>
              <a:t>–    </a:t>
            </a:r>
            <a:r>
              <a:rPr lang="ru-RU" sz="2400" dirty="0" smtClean="0">
                <a:solidFill>
                  <a:srgbClr val="0000FF"/>
                </a:solidFill>
              </a:rPr>
              <a:t>42 </a:t>
            </a:r>
            <a:r>
              <a:rPr lang="ru-RU" sz="2400" dirty="0">
                <a:solidFill>
                  <a:srgbClr val="0000FF"/>
                </a:solidFill>
              </a:rPr>
              <a:t>человека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FF"/>
                </a:solidFill>
              </a:rPr>
              <a:t>дети от 0 до 7 лет </a:t>
            </a:r>
            <a:r>
              <a:rPr lang="ru-RU" sz="2400" dirty="0">
                <a:solidFill>
                  <a:srgbClr val="0000FF"/>
                </a:solidFill>
              </a:rPr>
              <a:t>– </a:t>
            </a:r>
            <a:r>
              <a:rPr lang="ru-RU" sz="2400" dirty="0" smtClean="0">
                <a:solidFill>
                  <a:srgbClr val="0000FF"/>
                </a:solidFill>
              </a:rPr>
              <a:t>28 человек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Сельское хозяйство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5400675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филиал «</a:t>
            </a:r>
            <a:r>
              <a:rPr lang="ru-RU" dirty="0" err="1" smtClean="0"/>
              <a:t>Обоянский</a:t>
            </a:r>
            <a:r>
              <a:rPr lang="ru-RU" dirty="0" smtClean="0"/>
              <a:t> свекловод» ООО «Курск-Агро»</a:t>
            </a:r>
          </a:p>
        </p:txBody>
      </p:sp>
      <p:pic>
        <p:nvPicPr>
          <p:cNvPr id="41987" name="Picture 2" descr="C:\Users\Пользователь\Desktop\1456071327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0"/>
            <a:ext cx="7572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2592388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2021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1 879,9           2 729,2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- </a:t>
              </a:r>
              <a:r>
                <a:rPr lang="ru-RU" b="1" dirty="0" smtClean="0">
                  <a:cs typeface="+mn-cs"/>
                </a:rPr>
                <a:t>0,0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3419475" y="3933825"/>
            <a:ext cx="2592388" cy="2032000"/>
            <a:chOff x="717604" y="2961053"/>
            <a:chExt cx="2592288" cy="2062010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062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2022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1 138,4            1 138,4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 smtClean="0">
                  <a:cs typeface="+mn-cs"/>
                </a:rPr>
                <a:t>Дефицит </a:t>
              </a:r>
              <a:r>
                <a:rPr lang="ru-RU" b="1" dirty="0" smtClean="0">
                  <a:cs typeface="+mn-cs"/>
                </a:rPr>
                <a:t>– 0,0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564" y="3193999"/>
              <a:ext cx="38179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1" name="Группа 23"/>
          <p:cNvGrpSpPr>
            <a:grpSpLocks/>
          </p:cNvGrpSpPr>
          <p:nvPr/>
        </p:nvGrpSpPr>
        <p:grpSpPr bwMode="auto">
          <a:xfrm>
            <a:off x="6227763" y="4005263"/>
            <a:ext cx="2592387" cy="1739900"/>
            <a:chOff x="717604" y="2961053"/>
            <a:chExt cx="2592288" cy="1739459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173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2023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1 114,6          1 114,6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-</a:t>
              </a:r>
              <a:r>
                <a:rPr lang="ru-RU" b="1" dirty="0">
                  <a:cs typeface="+mn-cs"/>
                </a:rPr>
                <a:t>0,0</a:t>
              </a: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16" y="3194155"/>
              <a:ext cx="382490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C1C0F"/>
                </a:solidFill>
              </a:rPr>
              <a:t>Источником покрытия дефицита бюджета </a:t>
            </a:r>
            <a:r>
              <a:rPr lang="ru-RU" sz="1600" dirty="0" smtClean="0">
                <a:solidFill>
                  <a:srgbClr val="1C1C0F"/>
                </a:solidFill>
              </a:rPr>
              <a:t>являются </a:t>
            </a:r>
            <a:r>
              <a:rPr lang="ru-RU" sz="1600" dirty="0">
                <a:solidFill>
                  <a:srgbClr val="1C1C0F"/>
                </a:solidFill>
              </a:rPr>
              <a:t>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</a:t>
            </a:r>
            <a:r>
              <a:rPr lang="ru-RU" altLang="ru-RU" sz="2000" dirty="0" err="1" smtClean="0">
                <a:latin typeface="Arial" charset="0"/>
              </a:rPr>
              <a:t>Башкатовский</a:t>
            </a:r>
            <a:r>
              <a:rPr lang="ru-RU" altLang="ru-RU" sz="2000" dirty="0" smtClean="0">
                <a:latin typeface="Arial" charset="0"/>
              </a:rPr>
              <a:t>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</a:t>
            </a:r>
            <a:r>
              <a:rPr lang="ru-RU" altLang="ru-RU" sz="2400" b="1" i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на </a:t>
            </a:r>
            <a:r>
              <a:rPr lang="ru-RU" altLang="ru-RU" sz="2400" b="1" i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2021 </a:t>
            </a:r>
            <a:r>
              <a:rPr lang="ru-RU" altLang="ru-RU" sz="2400" b="1" i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- </a:t>
            </a:r>
            <a:r>
              <a:rPr lang="ru-RU" altLang="ru-RU" sz="2400" b="1" i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2023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</a:t>
            </a:r>
            <a:r>
              <a:rPr lang="ru-RU" sz="1800" b="1" dirty="0" err="1" smtClean="0">
                <a:latin typeface="Arial" charset="0"/>
              </a:rPr>
              <a:t>Башкатовский</a:t>
            </a:r>
            <a:r>
              <a:rPr lang="ru-RU" sz="1800" b="1" dirty="0" smtClean="0">
                <a:latin typeface="Arial" charset="0"/>
              </a:rPr>
              <a:t>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2021-2023 годы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740,5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741,1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741,7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21,9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–22,5 (2,4%)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23,1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555,5 (58,7%)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555,5 (58,6%)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555,5 (58,5%)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Прочие налоги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– 136,3 (35,7%)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136,3 (36,4 %)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136,3 (36,3%)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2021год   – 25,6 (2,8%)</a:t>
            </a:r>
            <a:endParaRPr lang="ru-RU" sz="1200" b="1" dirty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2022 год – 25,6 (2,6 %)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год – 25,6 (2,6%)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7478558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  бюджет </a:t>
            </a:r>
            <a:r>
              <a:rPr lang="ru-RU" altLang="ru-RU" sz="2400" b="1" dirty="0" err="1" smtClean="0">
                <a:latin typeface="Arial" charset="0"/>
              </a:rPr>
              <a:t>Башкатовского</a:t>
            </a:r>
            <a:r>
              <a:rPr lang="ru-RU" altLang="ru-RU" sz="2400" b="1" dirty="0" smtClean="0">
                <a:latin typeface="Arial" charset="0"/>
              </a:rPr>
              <a:t>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2021 году и на плановый период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2022-2023 годы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350456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2021– 2023 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2020 – 2022 годы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27275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2021 году И НА ПЛАНОВЫЙ ПЕРИОД 2022-2023 ГОДЫ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99118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башкатовского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 на 2021-2023 годы»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7537286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Башкатовского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2021-2023 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230203"/>
            <a:ext cx="4412612" cy="30259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2020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01222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2021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11,5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2021 год </a:t>
            </a:r>
            <a:r>
              <a:rPr lang="ru-RU" sz="1200" dirty="0"/>
              <a:t>– </a:t>
            </a:r>
            <a:r>
              <a:rPr lang="ru-RU" sz="1200" dirty="0" smtClean="0"/>
              <a:t>11,5 </a:t>
            </a:r>
            <a:r>
              <a:rPr lang="ru-RU" sz="1200" dirty="0"/>
              <a:t>тыс. рублей</a:t>
            </a:r>
          </a:p>
          <a:p>
            <a:r>
              <a:rPr lang="ru-RU" sz="1200" dirty="0" smtClean="0"/>
              <a:t>2022 </a:t>
            </a:r>
            <a:r>
              <a:rPr lang="ru-RU" sz="1200" dirty="0"/>
              <a:t>год – </a:t>
            </a:r>
            <a:r>
              <a:rPr lang="ru-RU" sz="1200" dirty="0" smtClean="0"/>
              <a:t>1,0 </a:t>
            </a:r>
            <a:r>
              <a:rPr lang="ru-RU" sz="1200" dirty="0"/>
              <a:t>тыс. </a:t>
            </a:r>
            <a:r>
              <a:rPr lang="ru-RU" sz="1200" dirty="0" smtClean="0"/>
              <a:t>рублей</a:t>
            </a:r>
          </a:p>
          <a:p>
            <a:r>
              <a:rPr lang="ru-RU" sz="1200" dirty="0" smtClean="0"/>
              <a:t>2023 год – 1,0 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357188"/>
            <a:ext cx="7500937" cy="71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Установить предельный объем муниципального долга </a:t>
            </a:r>
            <a:r>
              <a:rPr lang="ru-RU" sz="1600" dirty="0" err="1" smtClean="0">
                <a:solidFill>
                  <a:srgbClr val="0000FF"/>
                </a:solidFill>
              </a:rPr>
              <a:t>Башкатовского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ru-RU" sz="1600" dirty="0">
                <a:solidFill>
                  <a:srgbClr val="0000FF"/>
                </a:solidFill>
              </a:rPr>
              <a:t>сельсовета : в 2021 году до 370 254,50 рублей, в 2022 год до 370 559,00 рублей, в 2023 году до 370 862,50 рублей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2022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0,00 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0 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3.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2023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0 рублей, в том числе по муниципальным гарантиям – 0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4.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2024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муниципального образования в сумме 0 рублей, в том числе по муниципальным гарантиям – 0 рублей.</a:t>
            </a: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B2C24"/>
              </a:solidFill>
              <a:cs typeface="Times New Roman" pitchFamily="18" charset="0"/>
            </a:endParaRPr>
          </a:p>
          <a:p>
            <a:pPr algn="just"/>
            <a:endParaRPr lang="ru-RU" sz="900" dirty="0"/>
          </a:p>
          <a:p>
            <a:pPr algn="just" eaLnBrk="0" hangingPunct="0"/>
            <a:r>
              <a:rPr lang="ru-RU" sz="1200" dirty="0">
                <a:solidFill>
                  <a:srgbClr val="91581F"/>
                </a:solidFill>
                <a:cs typeface="Times New Roman" pitchFamily="18" charset="0"/>
              </a:rPr>
              <a:t>  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0D45A-7188-4EC6-AC7E-9D68D8AFAD7F}" type="slidenum">
              <a:rPr lang="ru-RU" altLang="ru-RU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Показатели 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прогноза социально-экономического развития муниципального образования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</a:rPr>
              <a:t>Башкатовский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сельсовет» </a:t>
            </a:r>
            <a:r>
              <a:rPr lang="ru-RU" b="1" dirty="0" err="1" smtClean="0">
                <a:solidFill>
                  <a:schemeClr val="tx2"/>
                </a:solidFill>
              </a:rPr>
              <a:t>Обоянского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района Курской области на </a:t>
            </a:r>
            <a:r>
              <a:rPr lang="ru-RU" b="1" dirty="0" smtClean="0">
                <a:solidFill>
                  <a:schemeClr val="tx2"/>
                </a:solidFill>
              </a:rPr>
              <a:t>2021 </a:t>
            </a:r>
            <a:r>
              <a:rPr lang="ru-RU" b="1" dirty="0">
                <a:solidFill>
                  <a:schemeClr val="tx2"/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tx2"/>
                </a:solidFill>
              </a:rPr>
              <a:t>2022-2023 </a:t>
            </a:r>
            <a:r>
              <a:rPr lang="ru-RU" b="1" dirty="0">
                <a:solidFill>
                  <a:schemeClr val="tx2"/>
                </a:solidFill>
              </a:rPr>
              <a:t>гг.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42009"/>
              </p:ext>
            </p:extLst>
          </p:nvPr>
        </p:nvGraphicFramePr>
        <p:xfrm>
          <a:off x="971602" y="1901775"/>
          <a:ext cx="7282530" cy="1071563"/>
        </p:xfrm>
        <a:graphic>
          <a:graphicData uri="http://schemas.openxmlformats.org/drawingml/2006/table">
            <a:tbl>
              <a:tblPr/>
              <a:tblGrid>
                <a:gridCol w="943702"/>
                <a:gridCol w="640472"/>
                <a:gridCol w="625959"/>
                <a:gridCol w="634327"/>
                <a:gridCol w="634329"/>
                <a:gridCol w="632102"/>
                <a:gridCol w="634327"/>
                <a:gridCol w="634329"/>
                <a:gridCol w="634327"/>
                <a:gridCol w="634329"/>
                <a:gridCol w="634327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0" name="Прямоугольник 5"/>
          <p:cNvSpPr>
            <a:spLocks noChangeArrowheads="1"/>
          </p:cNvSpPr>
          <p:nvPr/>
        </p:nvSpPr>
        <p:spPr bwMode="auto">
          <a:xfrm>
            <a:off x="2286000" y="1571625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ПРОГНОЗ ФОТ В ЭКОНОМИКЕ на 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2020-2022 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годы тыс</a:t>
            </a:r>
            <a:r>
              <a:rPr lang="ru-RU" sz="800" b="1" dirty="0" smtClean="0">
                <a:solidFill>
                  <a:srgbClr val="000000"/>
                </a:solidFill>
                <a:cs typeface="Times New Roman" pitchFamily="18" charset="0"/>
              </a:rPr>
              <a:t>. руб</a:t>
            </a:r>
            <a:r>
              <a:rPr lang="ru-RU" sz="8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62246"/>
              </p:ext>
            </p:extLst>
          </p:nvPr>
        </p:nvGraphicFramePr>
        <p:xfrm>
          <a:off x="971600" y="3357563"/>
          <a:ext cx="7272809" cy="1071563"/>
        </p:xfrm>
        <a:graphic>
          <a:graphicData uri="http://schemas.openxmlformats.org/drawingml/2006/table">
            <a:tbl>
              <a:tblPr/>
              <a:tblGrid>
                <a:gridCol w="1080120"/>
                <a:gridCol w="496241"/>
                <a:gridCol w="633183"/>
                <a:gridCol w="630984"/>
                <a:gridCol w="633183"/>
                <a:gridCol w="633183"/>
                <a:gridCol w="633183"/>
                <a:gridCol w="633183"/>
                <a:gridCol w="633183"/>
                <a:gridCol w="633183"/>
                <a:gridCol w="633183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99" marR="442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18" name="Прямоугольник 8"/>
          <p:cNvSpPr>
            <a:spLocks noChangeArrowheads="1"/>
          </p:cNvSpPr>
          <p:nvPr/>
        </p:nvSpPr>
        <p:spPr bwMode="auto">
          <a:xfrm>
            <a:off x="2286000" y="30003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ПРОГНОЗ ЧИСЛЕННОСТИ В ЭКОНОМИКЕ</a:t>
            </a:r>
            <a:endParaRPr lang="ru-RU" sz="900" dirty="0"/>
          </a:p>
          <a:p>
            <a:pPr algn="ctr" eaLnBrk="0" hangingPunct="0">
              <a:tabLst>
                <a:tab pos="2251075" algn="l"/>
              </a:tabLst>
            </a:pP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 на </a:t>
            </a:r>
            <a:r>
              <a:rPr lang="ru-RU" sz="900" b="1" dirty="0" smtClean="0">
                <a:solidFill>
                  <a:srgbClr val="000000"/>
                </a:solidFill>
                <a:cs typeface="Times New Roman" pitchFamily="18" charset="0"/>
              </a:rPr>
              <a:t>2020-2022 </a:t>
            </a:r>
            <a:r>
              <a:rPr lang="ru-RU" sz="900" b="1" dirty="0">
                <a:solidFill>
                  <a:srgbClr val="000000"/>
                </a:solidFill>
                <a:cs typeface="Times New Roman" pitchFamily="18" charset="0"/>
              </a:rPr>
              <a:t>годы</a:t>
            </a:r>
            <a:endParaRPr lang="ru-RU" sz="9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02525"/>
              </p:ext>
            </p:extLst>
          </p:nvPr>
        </p:nvGraphicFramePr>
        <p:xfrm>
          <a:off x="899596" y="5072063"/>
          <a:ext cx="7344811" cy="1447800"/>
        </p:xfrm>
        <a:graphic>
          <a:graphicData uri="http://schemas.openxmlformats.org/drawingml/2006/table">
            <a:tbl>
              <a:tblPr/>
              <a:tblGrid>
                <a:gridCol w="792084"/>
                <a:gridCol w="394852"/>
                <a:gridCol w="408333"/>
                <a:gridCol w="460240"/>
                <a:gridCol w="460240"/>
                <a:gridCol w="410065"/>
                <a:gridCol w="460240"/>
                <a:gridCol w="460240"/>
                <a:gridCol w="408333"/>
                <a:gridCol w="460240"/>
                <a:gridCol w="460240"/>
                <a:gridCol w="408333"/>
                <a:gridCol w="408333"/>
                <a:gridCol w="455049"/>
                <a:gridCol w="453320"/>
                <a:gridCol w="444669"/>
              </a:tblGrid>
              <a:tr h="92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отчет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оценка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прогноз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прогноз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(сниж.)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дефляции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1648,0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1746,6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0" marR="414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78" name="Прямоугольник 13"/>
          <p:cNvSpPr>
            <a:spLocks noChangeArrowheads="1"/>
          </p:cNvSpPr>
          <p:nvPr/>
        </p:nvSpPr>
        <p:spPr bwMode="auto">
          <a:xfrm>
            <a:off x="3214688" y="4398963"/>
            <a:ext cx="308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900" b="1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Оборот розничной торговли</a:t>
            </a:r>
            <a:endParaRPr 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>
                <a:solidFill>
                  <a:srgbClr val="0A2705"/>
                </a:solidFill>
                <a:cs typeface="+mn-cs"/>
              </a:rPr>
              <a:t>Башкатовского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 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2021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2023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36237"/>
              </p:ext>
            </p:extLst>
          </p:nvPr>
        </p:nvGraphicFramePr>
        <p:xfrm>
          <a:off x="381000" y="1371600"/>
          <a:ext cx="8534400" cy="49530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1 118,2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правонарушений»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1 090,2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Обоянского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306267,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Башкатово</a:t>
            </a:r>
            <a:r>
              <a:rPr lang="ru-RU" sz="2000" dirty="0" smtClean="0"/>
              <a:t>, ул. </a:t>
            </a:r>
            <a:r>
              <a:rPr lang="ru-RU" sz="2000" dirty="0" err="1" smtClean="0"/>
              <a:t>Лугачевка</a:t>
            </a:r>
            <a:r>
              <a:rPr lang="ru-RU" sz="2000" dirty="0" smtClean="0"/>
              <a:t>, д. 2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Башкатовского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3-25-48;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err="1" smtClean="0"/>
              <a:t>bashkatovsky.selsovet@yandex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БАШКАТОВСКОГО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сельсовеьта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Башкатовский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2020-2022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</a:t>
            </a:r>
            <a:r>
              <a:rPr lang="ru-RU" sz="2900" dirty="0" smtClean="0">
                <a:solidFill>
                  <a:srgbClr val="FF0000"/>
                </a:solidFill>
              </a:rPr>
              <a:t>2021 </a:t>
            </a:r>
            <a:r>
              <a:rPr lang="ru-RU" sz="2900" dirty="0" smtClean="0">
                <a:solidFill>
                  <a:srgbClr val="FF0000"/>
                </a:solidFill>
              </a:rPr>
              <a:t>год и плановый период </a:t>
            </a:r>
            <a:r>
              <a:rPr lang="ru-RU" sz="2900" dirty="0" smtClean="0">
                <a:solidFill>
                  <a:srgbClr val="FF0000"/>
                </a:solidFill>
              </a:rPr>
              <a:t>2022 </a:t>
            </a:r>
            <a:r>
              <a:rPr lang="ru-RU" sz="2900" dirty="0" smtClean="0">
                <a:solidFill>
                  <a:srgbClr val="FF0000"/>
                </a:solidFill>
              </a:rPr>
              <a:t>и </a:t>
            </a:r>
            <a:r>
              <a:rPr lang="ru-RU" sz="2900" dirty="0" smtClean="0">
                <a:solidFill>
                  <a:srgbClr val="FF0000"/>
                </a:solidFill>
              </a:rPr>
              <a:t>2023 </a:t>
            </a:r>
            <a:r>
              <a:rPr lang="ru-RU" sz="2900" dirty="0" smtClean="0">
                <a:solidFill>
                  <a:srgbClr val="FF0000"/>
                </a:solidFill>
              </a:rPr>
              <a:t>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</TotalTime>
  <Words>2503</Words>
  <Application>Microsoft Office PowerPoint</Application>
  <PresentationFormat>Экран (4:3)</PresentationFormat>
  <Paragraphs>489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БАШКАТОВСКОГО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2020-2022 ГОДЫ.</vt:lpstr>
      <vt:lpstr>Презентация PowerPoint</vt:lpstr>
      <vt:lpstr>ЭТАПЫ СОСТАВЛЕНИЯ И УТВЕРЖДЕНИЯ БЮДЖЕТА Башкатовского сельсовета </vt:lpstr>
      <vt:lpstr>СОСТАВ ТЕРРИТОРИИ </vt:lpstr>
      <vt:lpstr>Презентация PowerPoint</vt:lpstr>
      <vt:lpstr>Сельское хозяйство</vt:lpstr>
      <vt:lpstr>Сбалансированность бюджета</vt:lpstr>
      <vt:lpstr>Доходы бюджета муниципального образования  «Башкатовский сельсовет» обоянского района  Курской области          </vt:lpstr>
      <vt:lpstr>Бюджетообразующие (основные) налоги бюджета поселения на 2021 - 2023 годы</vt:lpstr>
      <vt:lpstr>Структура налоговых и неналоговых доходов бюджета муниципального образования «Башкатовский сельсовет» обоянского района Курской области  тыс.рублей 2021-2023 годы</vt:lpstr>
      <vt:lpstr>Межбюджетные трансферты </vt:lpstr>
      <vt:lpstr>Структура безвозмездных поступлений в   бюджет Башкатовского сельсовета обоянского района Курской области  в 2021 году и на плановый период  2022-2023 годы</vt:lpstr>
      <vt:lpstr>Безвозмездные поступления в бюджет Башкатовского сельсовета обоянского района Курской области на 2020 – 2022 годы тыс.рублей  </vt:lpstr>
      <vt:lpstr>Расходы местного  бюджета </vt:lpstr>
      <vt:lpstr>Структура расходов бюджета Башкатовского сельсовета обоянского района Курской области в 2021 году И НА ПЛАНОВЫЙ ПЕРИОД 2022-2023 ГОДЫ </vt:lpstr>
      <vt:lpstr>Основные мероприятия развития жилищно-коммунального хозяйства башкатовского сельсовета обоянского района Курской области  на 2021-2023 годы»</vt:lpstr>
      <vt:lpstr>Расходы на реализацию первичных мер пожарной безопасности на территории Башкатовского сельсовета обоянского района Курской области   2021-2023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243</cp:revision>
  <cp:lastPrinted>2013-10-03T09:30:52Z</cp:lastPrinted>
  <dcterms:created xsi:type="dcterms:W3CDTF">2011-01-26T13:13:38Z</dcterms:created>
  <dcterms:modified xsi:type="dcterms:W3CDTF">2020-12-24T01:52:05Z</dcterms:modified>
</cp:coreProperties>
</file>