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705"/>
    <a:srgbClr val="9900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0.03</c:v>
                </c:pt>
                <c:pt idx="1">
                  <c:v>0.63600000000000001</c:v>
                </c:pt>
                <c:pt idx="2">
                  <c:v>0.30399999999999999</c:v>
                </c:pt>
                <c:pt idx="3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0.78</c:v>
                </c:pt>
                <c:pt idx="1">
                  <c:v>3.3000000000000002E-2</c:v>
                </c:pt>
                <c:pt idx="2">
                  <c:v>0.187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Субсидия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Субсидия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1862.5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77.8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447.7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50630016"/>
        <c:axId val="50644096"/>
        <c:axId val="0"/>
      </c:bar3DChart>
      <c:catAx>
        <c:axId val="5063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5064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64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0630016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Обслуживание муниципального долга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0.55120000000000002</c:v>
                </c:pt>
                <c:pt idx="1">
                  <c:v>2.53E-2</c:v>
                </c:pt>
                <c:pt idx="2">
                  <c:v>1.8E-3</c:v>
                </c:pt>
                <c:pt idx="3">
                  <c:v>3.3E-3</c:v>
                </c:pt>
                <c:pt idx="4">
                  <c:v>0.41799999999999998</c:v>
                </c:pt>
                <c:pt idx="5">
                  <c:v>2.9999999999999997E-4</c:v>
                </c:pt>
                <c:pt idx="6">
                  <c:v>1E-4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Обслуживание муниципального долга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Обслуживание муниципального долга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0795264"/>
        <c:axId val="50796800"/>
        <c:axId val="0"/>
      </c:bar3DChart>
      <c:catAx>
        <c:axId val="50795264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50796800"/>
        <c:crosses val="autoZero"/>
        <c:auto val="1"/>
        <c:lblAlgn val="ctr"/>
        <c:lblOffset val="100"/>
        <c:noMultiLvlLbl val="0"/>
      </c:catAx>
      <c:valAx>
        <c:axId val="507968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0795264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6/4/2020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6/4/2020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6/4/2020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6/4/2020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6/4/2020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6/4/2020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6/4/2020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6/4/2020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39553" y="115888"/>
            <a:ext cx="8136903" cy="979487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ОТЧЕТУ ОБ ИСПОЛНЕНИИ БЮДЖЕТА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</a:t>
            </a:r>
            <a:r>
              <a:rPr lang="ru-RU" b="1" dirty="0" smtClean="0">
                <a:solidFill>
                  <a:srgbClr val="008000"/>
                </a:solidFill>
              </a:rPr>
              <a:t>ЗА </a:t>
            </a:r>
            <a:r>
              <a:rPr lang="ru-RU" b="1" dirty="0" smtClean="0">
                <a:solidFill>
                  <a:srgbClr val="008000"/>
                </a:solidFill>
              </a:rPr>
              <a:t>2019 </a:t>
            </a:r>
            <a:r>
              <a:rPr lang="ru-RU" b="1" dirty="0" smtClean="0">
                <a:solidFill>
                  <a:srgbClr val="008000"/>
                </a:solidFill>
              </a:rPr>
              <a:t>ГОД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68760"/>
            <a:ext cx="9001125" cy="4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Гончаровского сельсовета начинается за 10 месяцев до начала очередного финансового года. Администрация Гончаровского 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– 327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– 379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– 28 человек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739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320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269 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7416626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2019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 smtClean="0">
                  <a:cs typeface="+mn-cs"/>
                </a:rPr>
                <a:t>                                     Доходы         </a:t>
              </a:r>
              <a:r>
                <a:rPr lang="ru-RU" dirty="0">
                  <a:cs typeface="+mn-cs"/>
                </a:rPr>
                <a:t>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                                      3362,1           3370,9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-</a:t>
              </a:r>
              <a:r>
                <a:rPr lang="ru-RU" b="1" dirty="0" smtClean="0">
                  <a:cs typeface="+mn-cs"/>
                </a:rPr>
                <a:t>8,8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1C1C0F"/>
                </a:solidFill>
              </a:rPr>
              <a:t>Источником покрытия дефицита бюджета  являются 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2019 - 2021 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2019 год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год – </a:t>
            </a:r>
            <a:r>
              <a:rPr lang="ru-RU" sz="1200" b="1" dirty="0" smtClean="0">
                <a:solidFill>
                  <a:srgbClr val="0000CC"/>
                </a:solidFill>
              </a:rPr>
              <a:t>883,7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год – </a:t>
            </a:r>
            <a:r>
              <a:rPr lang="ru-RU" sz="1200" b="1" dirty="0" smtClean="0">
                <a:solidFill>
                  <a:srgbClr val="0000CC"/>
                </a:solidFill>
              </a:rPr>
              <a:t>26,6 (3,0%)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</a:t>
            </a:r>
            <a:r>
              <a:rPr lang="ru-RU" sz="1200" b="1" dirty="0" smtClean="0">
                <a:solidFill>
                  <a:srgbClr val="0000CC"/>
                </a:solidFill>
              </a:rPr>
              <a:t>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год – </a:t>
            </a:r>
            <a:r>
              <a:rPr lang="ru-RU" sz="1200" b="1" dirty="0" smtClean="0">
                <a:solidFill>
                  <a:srgbClr val="0000CC"/>
                </a:solidFill>
              </a:rPr>
              <a:t>562,4 (63,6%)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</a:t>
            </a:r>
            <a:r>
              <a:rPr lang="ru-RU" sz="1200" b="1" dirty="0" smtClean="0">
                <a:solidFill>
                  <a:srgbClr val="0000CC"/>
                </a:solidFill>
              </a:rPr>
              <a:t>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год – </a:t>
            </a:r>
            <a:r>
              <a:rPr lang="ru-RU" sz="1200" b="1" dirty="0" smtClean="0">
                <a:solidFill>
                  <a:srgbClr val="0000CC"/>
                </a:solidFill>
              </a:rPr>
              <a:t>268,9 </a:t>
            </a:r>
            <a:r>
              <a:rPr lang="ru-RU" sz="1200" b="1" dirty="0" smtClean="0">
                <a:solidFill>
                  <a:srgbClr val="0000CC"/>
                </a:solidFill>
              </a:rPr>
              <a:t>(</a:t>
            </a:r>
            <a:r>
              <a:rPr lang="ru-RU" sz="1200" b="1" dirty="0" smtClean="0">
                <a:solidFill>
                  <a:srgbClr val="0000CC"/>
                </a:solidFill>
              </a:rPr>
              <a:t>30,4</a:t>
            </a:r>
            <a:r>
              <a:rPr lang="ru-RU" sz="1200" b="1" dirty="0" smtClean="0">
                <a:solidFill>
                  <a:srgbClr val="0000CC"/>
                </a:solidFill>
              </a:rPr>
              <a:t>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</a:t>
            </a:r>
            <a:r>
              <a:rPr lang="ru-RU" sz="1200" b="1" dirty="0" smtClean="0">
                <a:solidFill>
                  <a:srgbClr val="0000CC"/>
                </a:solidFill>
              </a:rPr>
              <a:t>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год   – </a:t>
            </a:r>
            <a:r>
              <a:rPr lang="ru-RU" sz="1200" b="1" dirty="0" smtClean="0">
                <a:solidFill>
                  <a:srgbClr val="0000CC"/>
                </a:solidFill>
              </a:rPr>
              <a:t>25,8 </a:t>
            </a:r>
            <a:r>
              <a:rPr lang="ru-RU" sz="1200" b="1" dirty="0" smtClean="0">
                <a:solidFill>
                  <a:srgbClr val="0000CC"/>
                </a:solidFill>
              </a:rPr>
              <a:t>(</a:t>
            </a:r>
            <a:r>
              <a:rPr lang="ru-RU" sz="1200" b="1" dirty="0" smtClean="0">
                <a:solidFill>
                  <a:srgbClr val="0000CC"/>
                </a:solidFill>
              </a:rPr>
              <a:t>2,9%)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  <a:endParaRPr lang="ru-RU" sz="1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2183803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</a:t>
            </a:r>
            <a:r>
              <a:rPr lang="ru-RU" altLang="ru-RU" sz="2400" b="1" dirty="0" smtClean="0">
                <a:latin typeface="Arial" charset="0"/>
              </a:rPr>
              <a:t>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2019 </a:t>
            </a:r>
            <a:r>
              <a:rPr lang="ru-RU" altLang="ru-RU" sz="2400" b="1" dirty="0" smtClean="0">
                <a:latin typeface="Arial" charset="0"/>
              </a:rPr>
              <a:t>году</a:t>
            </a:r>
            <a:endParaRPr lang="ru-RU" altLang="ru-RU" sz="2400" b="1" dirty="0" smtClean="0">
              <a:latin typeface="Arial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82092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2019– 2021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</a:t>
            </a:r>
            <a:r>
              <a:rPr lang="ru-RU" sz="2400" dirty="0" smtClean="0">
                <a:latin typeface="Arial" charset="0"/>
              </a:rPr>
              <a:t>2019 год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49318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2019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году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487091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   2019 год»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2921969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2019-2021 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2020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89507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2019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5,6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2019 год </a:t>
            </a:r>
            <a:r>
              <a:rPr lang="ru-RU" sz="1200" dirty="0"/>
              <a:t>– </a:t>
            </a:r>
            <a:r>
              <a:rPr lang="ru-RU" sz="1200" dirty="0" smtClean="0"/>
              <a:t>5,6 </a:t>
            </a:r>
            <a:r>
              <a:rPr lang="ru-RU" sz="1200" dirty="0"/>
              <a:t>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1465198"/>
            <a:ext cx="7500937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на </a:t>
            </a:r>
            <a:r>
              <a:rPr lang="ru-RU" sz="1600" dirty="0" smtClean="0">
                <a:solidFill>
                  <a:srgbClr val="0000FF"/>
                </a:solidFill>
              </a:rPr>
              <a:t>2019 </a:t>
            </a:r>
            <a:r>
              <a:rPr lang="ru-RU" sz="1600" dirty="0">
                <a:solidFill>
                  <a:srgbClr val="0000FF"/>
                </a:solidFill>
              </a:rPr>
              <a:t>год в сумме </a:t>
            </a:r>
            <a:r>
              <a:rPr lang="ru-RU" sz="1600" dirty="0" smtClean="0">
                <a:solidFill>
                  <a:srgbClr val="0000FF"/>
                </a:solidFill>
              </a:rPr>
              <a:t>487 067,50 </a:t>
            </a:r>
            <a:r>
              <a:rPr lang="ru-RU" sz="1600" dirty="0" smtClean="0">
                <a:solidFill>
                  <a:srgbClr val="0000FF"/>
                </a:solidFill>
              </a:rPr>
              <a:t>рублей.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2020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97 413,50 </a:t>
            </a:r>
            <a:r>
              <a:rPr lang="ru-RU" sz="1600" dirty="0">
                <a:solidFill>
                  <a:srgbClr val="0000FF"/>
                </a:solidFill>
              </a:rPr>
              <a:t>рублей, в том числе по государственным гарантиям – 0  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2019 </a:t>
            </a:r>
            <a:r>
              <a:rPr lang="ru-RU" b="1" dirty="0" smtClean="0">
                <a:solidFill>
                  <a:schemeClr val="tx2"/>
                </a:solidFill>
              </a:rPr>
              <a:t>год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3014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ФОТ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2019 год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10737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ЧИСЛЕННОСТЬ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2019 год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11048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2019 году,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29686"/>
              </p:ext>
            </p:extLst>
          </p:nvPr>
        </p:nvGraphicFramePr>
        <p:xfrm>
          <a:off x="381000" y="1371600"/>
          <a:ext cx="8534400" cy="4505672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1305,3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0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43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«Обслуживание муниципального долга»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сельсовеьта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2019-2021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2018 год и плановый период 2019 и 2020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2386</Words>
  <Application>Microsoft Office PowerPoint</Application>
  <PresentationFormat>Экран (4:3)</PresentationFormat>
  <Paragraphs>438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2019-2021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2019 - 2021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2019 год</vt:lpstr>
      <vt:lpstr>Межбюджетные трансферты </vt:lpstr>
      <vt:lpstr>Структура безвозмездных поступлений в бюджет Башкатовского сельсовета обоянского района Курской области  в 2019 году</vt:lpstr>
      <vt:lpstr>Безвозмездные поступления в бюджет Башкатовского сельсовета обоянского района Курской области на 2019 год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2019 году </vt:lpstr>
      <vt:lpstr>Основные мероприятия развития жилищно-коммунального хозяйства башкатовского сельсовета обоянского района Курской области ЗА   2019 год»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2019-2021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234</cp:revision>
  <cp:lastPrinted>2013-10-03T09:30:52Z</cp:lastPrinted>
  <dcterms:created xsi:type="dcterms:W3CDTF">2011-01-26T13:13:38Z</dcterms:created>
  <dcterms:modified xsi:type="dcterms:W3CDTF">2020-06-04T07:44:03Z</dcterms:modified>
</cp:coreProperties>
</file>